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tags/tag4.xml" ContentType="application/vnd.openxmlformats-officedocument.presentationml.tags+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tags/tag9.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7" r:id="rId1"/>
  </p:sldMasterIdLst>
  <p:notesMasterIdLst>
    <p:notesMasterId r:id="rId32"/>
  </p:notesMasterIdLst>
  <p:handoutMasterIdLst>
    <p:handoutMasterId r:id="rId33"/>
  </p:handoutMasterIdLst>
  <p:sldIdLst>
    <p:sldId id="3398" r:id="rId2"/>
    <p:sldId id="3451" r:id="rId3"/>
    <p:sldId id="3452" r:id="rId4"/>
    <p:sldId id="3402" r:id="rId5"/>
    <p:sldId id="3456" r:id="rId6"/>
    <p:sldId id="3453" r:id="rId7"/>
    <p:sldId id="3430" r:id="rId8"/>
    <p:sldId id="3457" r:id="rId9"/>
    <p:sldId id="3458" r:id="rId10"/>
    <p:sldId id="3454" r:id="rId11"/>
    <p:sldId id="3432" r:id="rId12"/>
    <p:sldId id="3405" r:id="rId13"/>
    <p:sldId id="3459" r:id="rId14"/>
    <p:sldId id="3460" r:id="rId15"/>
    <p:sldId id="3461" r:id="rId16"/>
    <p:sldId id="3462" r:id="rId17"/>
    <p:sldId id="3463" r:id="rId18"/>
    <p:sldId id="3464" r:id="rId19"/>
    <p:sldId id="3465" r:id="rId20"/>
    <p:sldId id="3466" r:id="rId21"/>
    <p:sldId id="3467" r:id="rId22"/>
    <p:sldId id="3468" r:id="rId23"/>
    <p:sldId id="3469" r:id="rId24"/>
    <p:sldId id="3470" r:id="rId25"/>
    <p:sldId id="3399" r:id="rId26"/>
    <p:sldId id="3471" r:id="rId27"/>
    <p:sldId id="3472" r:id="rId28"/>
    <p:sldId id="3473" r:id="rId29"/>
    <p:sldId id="3474" r:id="rId30"/>
    <p:sldId id="3420" r:id="rId31"/>
  </p:sldIdLst>
  <p:sldSz cx="12858750" cy="7232650"/>
  <p:notesSz cx="6858000" cy="9144000"/>
  <p:custDataLst>
    <p:tags r:id="rId34"/>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39763" indent="-182563"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638" indent="-554038"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 xmlns:p15="http://schemas.microsoft.com/office/powerpoint/2012/main">
        <p15:guide id="1" orient="horz" pos="328" userDrawn="1">
          <p15:clr>
            <a:srgbClr val="A4A3A4"/>
          </p15:clr>
        </p15:guide>
        <p15:guide id="2" pos="4050" userDrawn="1">
          <p15:clr>
            <a:srgbClr val="A4A3A4"/>
          </p15:clr>
        </p15:guide>
        <p15:guide id="3" pos="557" userDrawn="1">
          <p15:clr>
            <a:srgbClr val="A4A3A4"/>
          </p15:clr>
        </p15:guide>
        <p15:guide id="5" orient="horz" pos="4183" userDrawn="1">
          <p15:clr>
            <a:srgbClr val="A4A3A4"/>
          </p15:clr>
        </p15:guide>
        <p15:guide id="6" pos="7497" userDrawn="1">
          <p15:clr>
            <a:srgbClr val="A4A3A4"/>
          </p15:clr>
        </p15:guide>
        <p15:guide id="7" pos="6908"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5817"/>
    <a:srgbClr val="0C2744"/>
    <a:srgbClr val="0673AE"/>
    <a:srgbClr val="5ED1E5"/>
    <a:srgbClr val="FFC000"/>
    <a:srgbClr val="F2F2F2"/>
    <a:srgbClr val="C00000"/>
    <a:srgbClr val="F59817"/>
    <a:srgbClr val="33AE7F"/>
    <a:srgbClr val="66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008" autoAdjust="0"/>
    <p:restoredTop sz="95317" autoAdjust="0"/>
  </p:normalViewPr>
  <p:slideViewPr>
    <p:cSldViewPr>
      <p:cViewPr varScale="1">
        <p:scale>
          <a:sx n="108" d="100"/>
          <a:sy n="108" d="100"/>
        </p:scale>
        <p:origin x="-216" y="-84"/>
      </p:cViewPr>
      <p:guideLst>
        <p:guide orient="horz" pos="328"/>
        <p:guide orient="horz" pos="4183"/>
        <p:guide pos="4050"/>
        <p:guide pos="557"/>
        <p:guide pos="7497"/>
        <p:guide pos="6908"/>
      </p:guideLst>
    </p:cSldViewPr>
  </p:slideViewPr>
  <p:outlineViewPr>
    <p:cViewPr>
      <p:scale>
        <a:sx n="100" d="100"/>
        <a:sy n="100" d="100"/>
      </p:scale>
      <p:origin x="0" y="-20556"/>
    </p:cViewPr>
  </p:outlineViewPr>
  <p:notesTextViewPr>
    <p:cViewPr>
      <p:scale>
        <a:sx n="1" d="1"/>
        <a:sy n="1" d="1"/>
      </p:scale>
      <p:origin x="0" y="0"/>
    </p:cViewPr>
  </p:notesTextViewPr>
  <p:sorterViewPr>
    <p:cViewPr>
      <p:scale>
        <a:sx n="86" d="100"/>
        <a:sy n="86" d="100"/>
      </p:scale>
      <p:origin x="0" y="2100"/>
    </p:cViewPr>
  </p:sorterViewPr>
  <p:notesViewPr>
    <p:cSldViewPr>
      <p:cViewPr varScale="1">
        <p:scale>
          <a:sx n="65" d="100"/>
          <a:sy n="65" d="100"/>
        </p:scale>
        <p:origin x="2796" y="5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630DBF-D010-4114-9DE3-41E342A27C18}" type="datetimeFigureOut">
              <a:rPr lang="zh-CN" altLang="en-US" smtClean="0"/>
              <a:pPr/>
              <a:t>2018/8/6 Monday</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D1D107-4CC9-43CA-8CA8-36E1DF70D5F2}" type="slidenum">
              <a:rPr lang="zh-CN" altLang="en-US" smtClean="0"/>
              <a:pPr/>
              <a:t>‹#›</a:t>
            </a:fld>
            <a:endParaRPr lang="zh-CN" altLang="en-US"/>
          </a:p>
        </p:txBody>
      </p:sp>
    </p:spTree>
    <p:extLst>
      <p:ext uri="{BB962C8B-B14F-4D97-AF65-F5344CB8AC3E}">
        <p14:creationId xmlns:p14="http://schemas.microsoft.com/office/powerpoint/2010/main" xmlns="" val="1986660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pPr>
                <a:defRPr/>
              </a:pPr>
              <a:t>2018/8/6 Monday</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18F03C3-53C1-4F10-8DAF-D1F318E96C6E}" type="slidenum">
              <a:rPr lang="zh-CN" altLang="en-US"/>
              <a:pPr/>
              <a:t>‹#›</a:t>
            </a:fld>
            <a:endParaRPr lang="zh-CN" altLang="en-US"/>
          </a:p>
        </p:txBody>
      </p:sp>
    </p:spTree>
    <p:extLst>
      <p:ext uri="{BB962C8B-B14F-4D97-AF65-F5344CB8AC3E}">
        <p14:creationId xmlns:p14="http://schemas.microsoft.com/office/powerpoint/2010/main" xmlns="" val="2060540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613" algn="l" rtl="0" eaLnBrk="0" fontAlgn="base" hangingPunct="0">
      <a:spcBef>
        <a:spcPct val="30000"/>
      </a:spcBef>
      <a:spcAft>
        <a:spcPct val="0"/>
      </a:spcAft>
      <a:defRPr sz="1300" kern="1200">
        <a:solidFill>
          <a:schemeClr val="tx1"/>
        </a:solidFill>
        <a:latin typeface="+mn-lt"/>
        <a:ea typeface="+mn-ea"/>
        <a:cs typeface="+mn-cs"/>
      </a:defRPr>
    </a:lvl2pPr>
    <a:lvl3pPr marL="912813" algn="l" rtl="0" eaLnBrk="0" fontAlgn="base" hangingPunct="0">
      <a:spcBef>
        <a:spcPct val="30000"/>
      </a:spcBef>
      <a:spcAft>
        <a:spcPct val="0"/>
      </a:spcAft>
      <a:defRPr sz="1300" kern="1200">
        <a:solidFill>
          <a:schemeClr val="tx1"/>
        </a:solidFill>
        <a:latin typeface="+mn-lt"/>
        <a:ea typeface="+mn-ea"/>
        <a:cs typeface="+mn-cs"/>
      </a:defRPr>
    </a:lvl3pPr>
    <a:lvl4pPr marL="1370013" algn="l" rtl="0" eaLnBrk="0" fontAlgn="base" hangingPunct="0">
      <a:spcBef>
        <a:spcPct val="30000"/>
      </a:spcBef>
      <a:spcAft>
        <a:spcPct val="0"/>
      </a:spcAft>
      <a:defRPr sz="1300" kern="1200">
        <a:solidFill>
          <a:schemeClr val="tx1"/>
        </a:solidFill>
        <a:latin typeface="+mn-lt"/>
        <a:ea typeface="+mn-ea"/>
        <a:cs typeface="+mn-cs"/>
      </a:defRPr>
    </a:lvl4pPr>
    <a:lvl5pPr marL="1827213" algn="l" rtl="0" eaLnBrk="0" fontAlgn="base" hangingPunct="0">
      <a:spcBef>
        <a:spcPct val="30000"/>
      </a:spcBef>
      <a:spcAft>
        <a:spcPct val="0"/>
      </a:spcAft>
      <a:defRPr sz="1300" kern="1200">
        <a:solidFill>
          <a:schemeClr val="tx1"/>
        </a:solidFill>
        <a:latin typeface="+mn-lt"/>
        <a:ea typeface="+mn-ea"/>
        <a:cs typeface="+mn-cs"/>
      </a:defRPr>
    </a:lvl5pPr>
    <a:lvl6pPr marL="2285493" algn="l" defTabSz="914197" rtl="0" eaLnBrk="1" latinLnBrk="0" hangingPunct="1">
      <a:defRPr sz="1300" kern="1200">
        <a:solidFill>
          <a:schemeClr val="tx1"/>
        </a:solidFill>
        <a:latin typeface="+mn-lt"/>
        <a:ea typeface="+mn-ea"/>
        <a:cs typeface="+mn-cs"/>
      </a:defRPr>
    </a:lvl6pPr>
    <a:lvl7pPr marL="2742592" algn="l" defTabSz="914197" rtl="0" eaLnBrk="1" latinLnBrk="0" hangingPunct="1">
      <a:defRPr sz="1300" kern="1200">
        <a:solidFill>
          <a:schemeClr val="tx1"/>
        </a:solidFill>
        <a:latin typeface="+mn-lt"/>
        <a:ea typeface="+mn-ea"/>
        <a:cs typeface="+mn-cs"/>
      </a:defRPr>
    </a:lvl7pPr>
    <a:lvl8pPr marL="3199692" algn="l" defTabSz="914197" rtl="0" eaLnBrk="1" latinLnBrk="0" hangingPunct="1">
      <a:defRPr sz="1300" kern="1200">
        <a:solidFill>
          <a:schemeClr val="tx1"/>
        </a:solidFill>
        <a:latin typeface="+mn-lt"/>
        <a:ea typeface="+mn-ea"/>
        <a:cs typeface="+mn-cs"/>
      </a:defRPr>
    </a:lvl8pPr>
    <a:lvl9pPr marL="3656788" algn="l" defTabSz="91419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a:t>
            </a:fld>
            <a:endParaRPr lang="zh-CN" altLang="en-US"/>
          </a:p>
        </p:txBody>
      </p:sp>
    </p:spTree>
    <p:extLst>
      <p:ext uri="{BB962C8B-B14F-4D97-AF65-F5344CB8AC3E}">
        <p14:creationId xmlns:p14="http://schemas.microsoft.com/office/powerpoint/2010/main" xmlns="" val="3552774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4FF5570-FE69-4FDF-99DA-8CDE436443CD}" type="slidenum">
              <a:rPr lang="en-US" smtClean="0"/>
              <a:pPr/>
              <a:t>10</a:t>
            </a:fld>
            <a:endParaRPr lang="en-US" dirty="0"/>
          </a:p>
        </p:txBody>
      </p:sp>
    </p:spTree>
    <p:extLst>
      <p:ext uri="{BB962C8B-B14F-4D97-AF65-F5344CB8AC3E}">
        <p14:creationId xmlns="" xmlns:p14="http://schemas.microsoft.com/office/powerpoint/2010/main" val="40385170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pPr/>
              <a:t>11</a:t>
            </a:fld>
            <a:endParaRPr lang="en-GB"/>
          </a:p>
        </p:txBody>
      </p:sp>
    </p:spTree>
    <p:extLst>
      <p:ext uri="{BB962C8B-B14F-4D97-AF65-F5344CB8AC3E}">
        <p14:creationId xmlns:p14="http://schemas.microsoft.com/office/powerpoint/2010/main" xmlns="" val="3645030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pPr/>
              <a:t>12</a:t>
            </a:fld>
            <a:endParaRPr lang="en-GB"/>
          </a:p>
        </p:txBody>
      </p:sp>
    </p:spTree>
    <p:extLst>
      <p:ext uri="{BB962C8B-B14F-4D97-AF65-F5344CB8AC3E}">
        <p14:creationId xmlns:p14="http://schemas.microsoft.com/office/powerpoint/2010/main" xmlns="" val="36450307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pPr/>
              <a:t>13</a:t>
            </a:fld>
            <a:endParaRPr lang="en-GB"/>
          </a:p>
        </p:txBody>
      </p:sp>
    </p:spTree>
    <p:extLst>
      <p:ext uri="{BB962C8B-B14F-4D97-AF65-F5344CB8AC3E}">
        <p14:creationId xmlns:p14="http://schemas.microsoft.com/office/powerpoint/2010/main" xmlns="" val="36450307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pPr/>
              <a:t>14</a:t>
            </a:fld>
            <a:endParaRPr lang="en-GB"/>
          </a:p>
        </p:txBody>
      </p:sp>
    </p:spTree>
    <p:extLst>
      <p:ext uri="{BB962C8B-B14F-4D97-AF65-F5344CB8AC3E}">
        <p14:creationId xmlns:p14="http://schemas.microsoft.com/office/powerpoint/2010/main" xmlns="" val="3645030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pPr/>
              <a:t>15</a:t>
            </a:fld>
            <a:endParaRPr lang="en-GB"/>
          </a:p>
        </p:txBody>
      </p:sp>
    </p:spTree>
    <p:extLst>
      <p:ext uri="{BB962C8B-B14F-4D97-AF65-F5344CB8AC3E}">
        <p14:creationId xmlns:p14="http://schemas.microsoft.com/office/powerpoint/2010/main" xmlns="" val="36450307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pPr/>
              <a:t>16</a:t>
            </a:fld>
            <a:endParaRPr lang="en-GB"/>
          </a:p>
        </p:txBody>
      </p:sp>
    </p:spTree>
    <p:extLst>
      <p:ext uri="{BB962C8B-B14F-4D97-AF65-F5344CB8AC3E}">
        <p14:creationId xmlns:p14="http://schemas.microsoft.com/office/powerpoint/2010/main" xmlns="" val="36450307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pPr/>
              <a:t>17</a:t>
            </a:fld>
            <a:endParaRPr lang="en-GB"/>
          </a:p>
        </p:txBody>
      </p:sp>
    </p:spTree>
    <p:extLst>
      <p:ext uri="{BB962C8B-B14F-4D97-AF65-F5344CB8AC3E}">
        <p14:creationId xmlns:p14="http://schemas.microsoft.com/office/powerpoint/2010/main" xmlns="" val="36450307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pPr/>
              <a:t>18</a:t>
            </a:fld>
            <a:endParaRPr lang="en-GB"/>
          </a:p>
        </p:txBody>
      </p:sp>
    </p:spTree>
    <p:extLst>
      <p:ext uri="{BB962C8B-B14F-4D97-AF65-F5344CB8AC3E}">
        <p14:creationId xmlns:p14="http://schemas.microsoft.com/office/powerpoint/2010/main" xmlns="" val="36450307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pPr/>
              <a:t>19</a:t>
            </a:fld>
            <a:endParaRPr lang="en-GB"/>
          </a:p>
        </p:txBody>
      </p:sp>
    </p:spTree>
    <p:extLst>
      <p:ext uri="{BB962C8B-B14F-4D97-AF65-F5344CB8AC3E}">
        <p14:creationId xmlns:p14="http://schemas.microsoft.com/office/powerpoint/2010/main" xmlns="" val="3645030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a:t>
            </a:fld>
            <a:endParaRPr lang="zh-CN" altLang="en-US"/>
          </a:p>
        </p:txBody>
      </p:sp>
    </p:spTree>
    <p:extLst>
      <p:ext uri="{BB962C8B-B14F-4D97-AF65-F5344CB8AC3E}">
        <p14:creationId xmlns="" xmlns:p14="http://schemas.microsoft.com/office/powerpoint/2010/main" val="12678986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pPr/>
              <a:t>20</a:t>
            </a:fld>
            <a:endParaRPr lang="en-GB"/>
          </a:p>
        </p:txBody>
      </p:sp>
    </p:spTree>
    <p:extLst>
      <p:ext uri="{BB962C8B-B14F-4D97-AF65-F5344CB8AC3E}">
        <p14:creationId xmlns:p14="http://schemas.microsoft.com/office/powerpoint/2010/main" xmlns="" val="36450307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pPr/>
              <a:t>21</a:t>
            </a:fld>
            <a:endParaRPr lang="en-GB"/>
          </a:p>
        </p:txBody>
      </p:sp>
    </p:spTree>
    <p:extLst>
      <p:ext uri="{BB962C8B-B14F-4D97-AF65-F5344CB8AC3E}">
        <p14:creationId xmlns:p14="http://schemas.microsoft.com/office/powerpoint/2010/main" xmlns="" val="36450307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pPr/>
              <a:t>22</a:t>
            </a:fld>
            <a:endParaRPr lang="en-GB"/>
          </a:p>
        </p:txBody>
      </p:sp>
    </p:spTree>
    <p:extLst>
      <p:ext uri="{BB962C8B-B14F-4D97-AF65-F5344CB8AC3E}">
        <p14:creationId xmlns:p14="http://schemas.microsoft.com/office/powerpoint/2010/main" xmlns="" val="36450307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pPr/>
              <a:t>23</a:t>
            </a:fld>
            <a:endParaRPr lang="en-GB"/>
          </a:p>
        </p:txBody>
      </p:sp>
    </p:spTree>
    <p:extLst>
      <p:ext uri="{BB962C8B-B14F-4D97-AF65-F5344CB8AC3E}">
        <p14:creationId xmlns:p14="http://schemas.microsoft.com/office/powerpoint/2010/main" xmlns="" val="36450307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pPr/>
              <a:t>24</a:t>
            </a:fld>
            <a:endParaRPr lang="en-GB"/>
          </a:p>
        </p:txBody>
      </p:sp>
    </p:spTree>
    <p:extLst>
      <p:ext uri="{BB962C8B-B14F-4D97-AF65-F5344CB8AC3E}">
        <p14:creationId xmlns:p14="http://schemas.microsoft.com/office/powerpoint/2010/main" xmlns="" val="36450307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25</a:t>
            </a:fld>
            <a:endParaRPr lang="zh-CN" altLang="en-US"/>
          </a:p>
        </p:txBody>
      </p:sp>
    </p:spTree>
    <p:extLst>
      <p:ext uri="{BB962C8B-B14F-4D97-AF65-F5344CB8AC3E}">
        <p14:creationId xmlns:p14="http://schemas.microsoft.com/office/powerpoint/2010/main" xmlns="" val="13274004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26</a:t>
            </a:fld>
            <a:endParaRPr lang="zh-CN" altLang="en-US"/>
          </a:p>
        </p:txBody>
      </p:sp>
    </p:spTree>
    <p:extLst>
      <p:ext uri="{BB962C8B-B14F-4D97-AF65-F5344CB8AC3E}">
        <p14:creationId xmlns:p14="http://schemas.microsoft.com/office/powerpoint/2010/main" xmlns="" val="13274004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27</a:t>
            </a:fld>
            <a:endParaRPr lang="zh-CN" altLang="en-US"/>
          </a:p>
        </p:txBody>
      </p:sp>
    </p:spTree>
    <p:extLst>
      <p:ext uri="{BB962C8B-B14F-4D97-AF65-F5344CB8AC3E}">
        <p14:creationId xmlns:p14="http://schemas.microsoft.com/office/powerpoint/2010/main" xmlns="" val="13274004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28</a:t>
            </a:fld>
            <a:endParaRPr lang="zh-CN" altLang="en-US"/>
          </a:p>
        </p:txBody>
      </p:sp>
    </p:spTree>
    <p:extLst>
      <p:ext uri="{BB962C8B-B14F-4D97-AF65-F5344CB8AC3E}">
        <p14:creationId xmlns:p14="http://schemas.microsoft.com/office/powerpoint/2010/main" xmlns="" val="13274004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29</a:t>
            </a:fld>
            <a:endParaRPr lang="zh-CN" altLang="en-US"/>
          </a:p>
        </p:txBody>
      </p:sp>
    </p:spTree>
    <p:extLst>
      <p:ext uri="{BB962C8B-B14F-4D97-AF65-F5344CB8AC3E}">
        <p14:creationId xmlns:p14="http://schemas.microsoft.com/office/powerpoint/2010/main" xmlns="" val="1327400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4FF5570-FE69-4FDF-99DA-8CDE436443CD}" type="slidenum">
              <a:rPr lang="en-US" smtClean="0"/>
              <a:pPr/>
              <a:t>3</a:t>
            </a:fld>
            <a:endParaRPr lang="en-US" dirty="0"/>
          </a:p>
        </p:txBody>
      </p:sp>
    </p:spTree>
    <p:extLst>
      <p:ext uri="{BB962C8B-B14F-4D97-AF65-F5344CB8AC3E}">
        <p14:creationId xmlns="" xmlns:p14="http://schemas.microsoft.com/office/powerpoint/2010/main" val="40385170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30</a:t>
            </a:fld>
            <a:endParaRPr lang="zh-CN" altLang="en-US"/>
          </a:p>
        </p:txBody>
      </p:sp>
    </p:spTree>
    <p:extLst>
      <p:ext uri="{BB962C8B-B14F-4D97-AF65-F5344CB8AC3E}">
        <p14:creationId xmlns:p14="http://schemas.microsoft.com/office/powerpoint/2010/main" xmlns="" val="2004697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pPr/>
              <a:t>4</a:t>
            </a:fld>
            <a:endParaRPr lang="en-GB"/>
          </a:p>
        </p:txBody>
      </p:sp>
    </p:spTree>
    <p:extLst>
      <p:ext uri="{BB962C8B-B14F-4D97-AF65-F5344CB8AC3E}">
        <p14:creationId xmlns:p14="http://schemas.microsoft.com/office/powerpoint/2010/main" xmlns="" val="3831203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pPr/>
              <a:t>5</a:t>
            </a:fld>
            <a:endParaRPr lang="en-GB"/>
          </a:p>
        </p:txBody>
      </p:sp>
    </p:spTree>
    <p:extLst>
      <p:ext uri="{BB962C8B-B14F-4D97-AF65-F5344CB8AC3E}">
        <p14:creationId xmlns:p14="http://schemas.microsoft.com/office/powerpoint/2010/main" xmlns="" val="3831203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4FF5570-FE69-4FDF-99DA-8CDE436443CD}" type="slidenum">
              <a:rPr lang="en-US" smtClean="0"/>
              <a:pPr/>
              <a:t>6</a:t>
            </a:fld>
            <a:endParaRPr lang="en-US" dirty="0"/>
          </a:p>
        </p:txBody>
      </p:sp>
    </p:spTree>
    <p:extLst>
      <p:ext uri="{BB962C8B-B14F-4D97-AF65-F5344CB8AC3E}">
        <p14:creationId xmlns="" xmlns:p14="http://schemas.microsoft.com/office/powerpoint/2010/main" val="4038517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pPr/>
              <a:t>7</a:t>
            </a:fld>
            <a:endParaRPr lang="en-GB"/>
          </a:p>
        </p:txBody>
      </p:sp>
    </p:spTree>
    <p:extLst>
      <p:ext uri="{BB962C8B-B14F-4D97-AF65-F5344CB8AC3E}">
        <p14:creationId xmlns:p14="http://schemas.microsoft.com/office/powerpoint/2010/main" xmlns="" val="3831203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pPr/>
              <a:t>8</a:t>
            </a:fld>
            <a:endParaRPr lang="en-GB"/>
          </a:p>
        </p:txBody>
      </p:sp>
    </p:spTree>
    <p:extLst>
      <p:ext uri="{BB962C8B-B14F-4D97-AF65-F5344CB8AC3E}">
        <p14:creationId xmlns:p14="http://schemas.microsoft.com/office/powerpoint/2010/main" xmlns="" val="3831203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pPr/>
              <a:t>9</a:t>
            </a:fld>
            <a:endParaRPr lang="en-GB"/>
          </a:p>
        </p:txBody>
      </p:sp>
    </p:spTree>
    <p:extLst>
      <p:ext uri="{BB962C8B-B14F-4D97-AF65-F5344CB8AC3E}">
        <p14:creationId xmlns:p14="http://schemas.microsoft.com/office/powerpoint/2010/main" xmlns="" val="3831203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2BF82D2-7A68-459D-A996-9BDDA2518FA4}" type="datetimeFigureOut">
              <a:rPr lang="zh-CN" altLang="en-US" smtClean="0"/>
              <a:pPr/>
              <a:t>2018/8/6 Monday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01EE5D-26FB-46D5-A381-ECFB35BF1D34}" type="slidenum">
              <a:rPr lang="zh-CN" altLang="en-US" smtClean="0"/>
              <a:pPr/>
              <a:t>‹#›</a:t>
            </a:fld>
            <a:endParaRPr lang="zh-CN" altLang="en-US"/>
          </a:p>
        </p:txBody>
      </p:sp>
    </p:spTree>
    <p:extLst>
      <p:ext uri="{BB962C8B-B14F-4D97-AF65-F5344CB8AC3E}">
        <p14:creationId xmlns:p14="http://schemas.microsoft.com/office/powerpoint/2010/main" xmlns="" val="19332886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4239671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84238" y="385763"/>
            <a:ext cx="11090275" cy="1397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84238" y="1925638"/>
            <a:ext cx="11090275" cy="458946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84238" y="6704013"/>
            <a:ext cx="2892425" cy="384175"/>
          </a:xfrm>
          <a:prstGeom prst="rect">
            <a:avLst/>
          </a:prstGeom>
        </p:spPr>
        <p:txBody>
          <a:bodyPr vert="horz" lIns="91440" tIns="45720" rIns="91440" bIns="45720" rtlCol="0" anchor="ctr"/>
          <a:lstStyle>
            <a:lvl1pPr algn="l">
              <a:defRPr sz="1200">
                <a:solidFill>
                  <a:schemeClr val="tx1">
                    <a:tint val="75000"/>
                  </a:schemeClr>
                </a:solidFill>
              </a:defRPr>
            </a:lvl1pPr>
          </a:lstStyle>
          <a:p>
            <a:fld id="{32BF82D2-7A68-459D-A996-9BDDA2518FA4}" type="datetimeFigureOut">
              <a:rPr lang="zh-CN" altLang="en-US" smtClean="0"/>
              <a:pPr/>
              <a:t>2018/8/6 Monday</a:t>
            </a:fld>
            <a:endParaRPr lang="zh-CN" altLang="en-US"/>
          </a:p>
        </p:txBody>
      </p:sp>
      <p:sp>
        <p:nvSpPr>
          <p:cNvPr id="5" name="页脚占位符 4"/>
          <p:cNvSpPr>
            <a:spLocks noGrp="1"/>
          </p:cNvSpPr>
          <p:nvPr>
            <p:ph type="ftr" sz="quarter" idx="3"/>
          </p:nvPr>
        </p:nvSpPr>
        <p:spPr>
          <a:xfrm>
            <a:off x="4259263" y="6704013"/>
            <a:ext cx="4340225"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082088" y="6704013"/>
            <a:ext cx="289242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3E01EE5D-26FB-46D5-A381-ECFB35BF1D34}" type="slidenum">
              <a:rPr lang="zh-CN" altLang="en-US" smtClean="0"/>
              <a:pPr/>
              <a:t>‹#›</a:t>
            </a:fld>
            <a:endParaRPr lang="zh-CN" altLang="en-US"/>
          </a:p>
        </p:txBody>
      </p:sp>
    </p:spTree>
    <p:extLst>
      <p:ext uri="{BB962C8B-B14F-4D97-AF65-F5344CB8AC3E}">
        <p14:creationId xmlns:p14="http://schemas.microsoft.com/office/powerpoint/2010/main" xmlns="" val="3485056897"/>
      </p:ext>
    </p:extLst>
  </p:cSld>
  <p:clrMap bg1="lt1" tx1="dk1" bg2="lt2" tx2="dk2" accent1="accent1" accent2="accent2" accent3="accent3" accent4="accent4" accent5="accent5" accent6="accent6" hlink="hlink" folHlink="folHlink"/>
  <p:sldLayoutIdLst>
    <p:sldLayoutId id="2147483704" r:id="rId1"/>
    <p:sldLayoutId id="2147483705"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10" Type="http://schemas.openxmlformats.org/officeDocument/2006/relationships/notesSlide" Target="../notesSlides/notesSlide2.xml"/><Relationship Id="rId4" Type="http://schemas.openxmlformats.org/officeDocument/2006/relationships/tags" Target="../tags/tag5.xml"/><Relationship Id="rId9"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6"/>
          <p:cNvSpPr>
            <a:spLocks/>
          </p:cNvSpPr>
          <p:nvPr/>
        </p:nvSpPr>
        <p:spPr bwMode="auto">
          <a:xfrm>
            <a:off x="4270742" y="0"/>
            <a:ext cx="4317267" cy="1859508"/>
          </a:xfrm>
          <a:custGeom>
            <a:avLst/>
            <a:gdLst>
              <a:gd name="T0" fmla="*/ 0 w 1934"/>
              <a:gd name="T1" fmla="*/ 0 h 819"/>
              <a:gd name="T2" fmla="*/ 1934 w 1934"/>
              <a:gd name="T3" fmla="*/ 0 h 819"/>
              <a:gd name="T4" fmla="*/ 1934 w 1934"/>
              <a:gd name="T5" fmla="*/ 508 h 819"/>
              <a:gd name="T6" fmla="*/ 967 w 1934"/>
              <a:gd name="T7" fmla="*/ 819 h 819"/>
              <a:gd name="T8" fmla="*/ 0 w 1934"/>
              <a:gd name="T9" fmla="*/ 508 h 819"/>
              <a:gd name="T10" fmla="*/ 0 w 1934"/>
              <a:gd name="T11" fmla="*/ 0 h 819"/>
            </a:gdLst>
            <a:ahLst/>
            <a:cxnLst>
              <a:cxn ang="0">
                <a:pos x="T0" y="T1"/>
              </a:cxn>
              <a:cxn ang="0">
                <a:pos x="T2" y="T3"/>
              </a:cxn>
              <a:cxn ang="0">
                <a:pos x="T4" y="T5"/>
              </a:cxn>
              <a:cxn ang="0">
                <a:pos x="T6" y="T7"/>
              </a:cxn>
              <a:cxn ang="0">
                <a:pos x="T8" y="T9"/>
              </a:cxn>
              <a:cxn ang="0">
                <a:pos x="T10" y="T11"/>
              </a:cxn>
            </a:cxnLst>
            <a:rect l="0" t="0" r="r" b="b"/>
            <a:pathLst>
              <a:path w="1934" h="819">
                <a:moveTo>
                  <a:pt x="0" y="0"/>
                </a:moveTo>
                <a:lnTo>
                  <a:pt x="1934" y="0"/>
                </a:lnTo>
                <a:lnTo>
                  <a:pt x="1934" y="508"/>
                </a:lnTo>
                <a:lnTo>
                  <a:pt x="967" y="819"/>
                </a:lnTo>
                <a:lnTo>
                  <a:pt x="0" y="508"/>
                </a:lnTo>
                <a:lnTo>
                  <a:pt x="0" y="0"/>
                </a:lnTo>
                <a:close/>
              </a:path>
            </a:pathLst>
          </a:custGeom>
          <a:solidFill>
            <a:schemeClr val="accent2"/>
          </a:solidFill>
          <a:ln w="0">
            <a:noFill/>
            <a:prstDash val="solid"/>
            <a:round/>
            <a:headEnd/>
            <a:tailEnd/>
          </a:ln>
        </p:spPr>
        <p:txBody>
          <a:bodyPr vert="horz" wrap="square" lIns="128580" tIns="64290" rIns="128580" bIns="64290" numCol="1" anchor="t" anchorCtr="0" compatLnSpc="1">
            <a:prstTxWarp prst="textNoShape">
              <a:avLst/>
            </a:prstTxWarp>
          </a:bodyPr>
          <a:lstStyle/>
          <a:p>
            <a:endParaRPr lang="zh-CN" altLang="en-US"/>
          </a:p>
        </p:txBody>
      </p:sp>
      <p:sp>
        <p:nvSpPr>
          <p:cNvPr id="7" name="Freeform 7"/>
          <p:cNvSpPr>
            <a:spLocks/>
          </p:cNvSpPr>
          <p:nvPr/>
        </p:nvSpPr>
        <p:spPr bwMode="auto">
          <a:xfrm>
            <a:off x="-2055" y="4145381"/>
            <a:ext cx="12862861" cy="3087269"/>
          </a:xfrm>
          <a:custGeom>
            <a:avLst/>
            <a:gdLst>
              <a:gd name="T0" fmla="*/ 0 w 5718"/>
              <a:gd name="T1" fmla="*/ 0 h 1372"/>
              <a:gd name="T2" fmla="*/ 2860 w 5718"/>
              <a:gd name="T3" fmla="*/ 918 h 1372"/>
              <a:gd name="T4" fmla="*/ 5718 w 5718"/>
              <a:gd name="T5" fmla="*/ 0 h 1372"/>
              <a:gd name="T6" fmla="*/ 5718 w 5718"/>
              <a:gd name="T7" fmla="*/ 1372 h 1372"/>
              <a:gd name="T8" fmla="*/ 0 w 5718"/>
              <a:gd name="T9" fmla="*/ 1372 h 1372"/>
              <a:gd name="T10" fmla="*/ 0 w 5718"/>
              <a:gd name="T11" fmla="*/ 0 h 1372"/>
            </a:gdLst>
            <a:ahLst/>
            <a:cxnLst>
              <a:cxn ang="0">
                <a:pos x="T0" y="T1"/>
              </a:cxn>
              <a:cxn ang="0">
                <a:pos x="T2" y="T3"/>
              </a:cxn>
              <a:cxn ang="0">
                <a:pos x="T4" y="T5"/>
              </a:cxn>
              <a:cxn ang="0">
                <a:pos x="T6" y="T7"/>
              </a:cxn>
              <a:cxn ang="0">
                <a:pos x="T8" y="T9"/>
              </a:cxn>
              <a:cxn ang="0">
                <a:pos x="T10" y="T11"/>
              </a:cxn>
            </a:cxnLst>
            <a:rect l="0" t="0" r="r" b="b"/>
            <a:pathLst>
              <a:path w="5718" h="1372">
                <a:moveTo>
                  <a:pt x="0" y="0"/>
                </a:moveTo>
                <a:lnTo>
                  <a:pt x="2860" y="918"/>
                </a:lnTo>
                <a:lnTo>
                  <a:pt x="5718" y="0"/>
                </a:lnTo>
                <a:lnTo>
                  <a:pt x="5718" y="1372"/>
                </a:lnTo>
                <a:lnTo>
                  <a:pt x="0" y="1372"/>
                </a:lnTo>
                <a:lnTo>
                  <a:pt x="0" y="0"/>
                </a:lnTo>
                <a:close/>
              </a:path>
            </a:pathLst>
          </a:custGeom>
          <a:solidFill>
            <a:schemeClr val="accent1"/>
          </a:solidFill>
          <a:ln w="0">
            <a:noFill/>
            <a:prstDash val="solid"/>
            <a:round/>
            <a:headEnd/>
            <a:tailEnd/>
          </a:ln>
        </p:spPr>
        <p:txBody>
          <a:bodyPr vert="horz" wrap="square" lIns="128580" tIns="64290" rIns="128580" bIns="64290" numCol="1" anchor="t" anchorCtr="0" compatLnSpc="1">
            <a:prstTxWarp prst="textNoShape">
              <a:avLst/>
            </a:prstTxWarp>
          </a:bodyPr>
          <a:lstStyle/>
          <a:p>
            <a:endParaRPr lang="zh-CN" altLang="en-US"/>
          </a:p>
        </p:txBody>
      </p:sp>
      <p:sp>
        <p:nvSpPr>
          <p:cNvPr id="5" name="矩形 259"/>
          <p:cNvSpPr>
            <a:spLocks noChangeArrowheads="1"/>
          </p:cNvSpPr>
          <p:nvPr/>
        </p:nvSpPr>
        <p:spPr bwMode="auto">
          <a:xfrm>
            <a:off x="3214665" y="1973251"/>
            <a:ext cx="6572250" cy="16619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5400" b="1" dirty="0" smtClean="0">
                <a:solidFill>
                  <a:schemeClr val="accent1"/>
                </a:solidFill>
                <a:cs typeface="Arial" panose="020B0604020202020204" pitchFamily="34" charset="0"/>
              </a:rPr>
              <a:t>控制不合格品的流程及各部门职责的划分</a:t>
            </a:r>
            <a:endParaRPr lang="zh-CN" altLang="en-US" sz="5400" b="1" dirty="0">
              <a:solidFill>
                <a:schemeClr val="accent1"/>
              </a:solidFill>
              <a:cs typeface="Arial" panose="020B0604020202020204" pitchFamily="34" charset="0"/>
            </a:endParaRPr>
          </a:p>
        </p:txBody>
      </p:sp>
      <p:pic>
        <p:nvPicPr>
          <p:cNvPr id="9" name="Picture 5" descr="D:\9 雅仕博企管资料存档\2 公司宣传资料\20150616LOGO NEWS\无标题 - 副本.jpg"/>
          <p:cNvPicPr>
            <a:picLocks noChangeAspect="1" noChangeArrowheads="1"/>
          </p:cNvPicPr>
          <p:nvPr/>
        </p:nvPicPr>
        <p:blipFill>
          <a:blip r:embed="rId3" cstate="print"/>
          <a:srcRect/>
          <a:stretch>
            <a:fillRect/>
          </a:stretch>
        </p:blipFill>
        <p:spPr bwMode="auto">
          <a:xfrm>
            <a:off x="3286103" y="0"/>
            <a:ext cx="971818" cy="929826"/>
          </a:xfrm>
          <a:prstGeom prst="rect">
            <a:avLst/>
          </a:prstGeom>
          <a:noFill/>
          <a:ln w="9525">
            <a:noFill/>
            <a:miter lim="800000"/>
            <a:headEnd/>
            <a:tailEnd/>
          </a:ln>
        </p:spPr>
      </p:pic>
      <p:sp>
        <p:nvSpPr>
          <p:cNvPr id="10" name="文本框 3"/>
          <p:cNvSpPr txBox="1">
            <a:spLocks noChangeArrowheads="1"/>
          </p:cNvSpPr>
          <p:nvPr/>
        </p:nvSpPr>
        <p:spPr bwMode="auto">
          <a:xfrm>
            <a:off x="4500549" y="187301"/>
            <a:ext cx="3929090" cy="723275"/>
          </a:xfrm>
          <a:prstGeom prst="rect">
            <a:avLst/>
          </a:prstGeom>
        </p:spPr>
        <p:txBody>
          <a:bodyPr wrap="square">
            <a:spAutoFit/>
          </a:bodyPr>
          <a:lstStyle>
            <a:defPPr>
              <a:defRPr lang="zh-CN"/>
            </a:defPPr>
            <a:lvl1pPr>
              <a:defRPr sz="2000" b="1">
                <a:gradFill>
                  <a:gsLst>
                    <a:gs pos="100000">
                      <a:schemeClr val="tx2"/>
                    </a:gs>
                    <a:gs pos="0">
                      <a:schemeClr val="accent2"/>
                    </a:gs>
                  </a:gsLst>
                  <a:path path="circle">
                    <a:fillToRect l="50000" t="50000" r="50000" b="50000"/>
                  </a:path>
                </a:gradFill>
                <a:latin typeface="微软雅黑" pitchFamily="34" charset="-122"/>
                <a:ea typeface="微软雅黑" pitchFamily="34" charset="-122"/>
              </a:defRPr>
            </a:lvl1pPr>
          </a:lstStyle>
          <a:p>
            <a:pPr algn="ctr">
              <a:defRPr/>
            </a:pPr>
            <a:r>
              <a:rPr lang="zh-CN" altLang="en-US" sz="1800" b="0" dirty="0" smtClean="0">
                <a:solidFill>
                  <a:schemeClr val="bg1"/>
                </a:solidFill>
                <a:latin typeface="华文新魏" pitchFamily="2" charset="-122"/>
                <a:ea typeface="华文新魏" pitchFamily="2" charset="-122"/>
              </a:rPr>
              <a:t>东莞市雅仕博企业管理咨询有限公司</a:t>
            </a:r>
            <a:endParaRPr lang="en-US" altLang="zh-CN" sz="1800" b="0" dirty="0" smtClean="0">
              <a:solidFill>
                <a:schemeClr val="bg1"/>
              </a:solidFill>
              <a:latin typeface="华文新魏" pitchFamily="2" charset="-122"/>
              <a:ea typeface="华文新魏" pitchFamily="2" charset="-122"/>
            </a:endParaRPr>
          </a:p>
          <a:p>
            <a:pPr algn="ctr">
              <a:defRPr/>
            </a:pPr>
            <a:r>
              <a:rPr lang="en-US" sz="1100" dirty="0" smtClean="0">
                <a:solidFill>
                  <a:schemeClr val="bg1"/>
                </a:solidFill>
                <a:latin typeface="华文新魏" pitchFamily="2" charset="-122"/>
                <a:ea typeface="华文新魏" pitchFamily="2" charset="-122"/>
              </a:rPr>
              <a:t>DGYSB  Enterprise Management Consulting Co</a:t>
            </a:r>
            <a:r>
              <a:rPr lang="zh-CN" altLang="en-US" sz="1100" dirty="0" smtClean="0">
                <a:solidFill>
                  <a:schemeClr val="bg1"/>
                </a:solidFill>
                <a:latin typeface="华文新魏" pitchFamily="2" charset="-122"/>
                <a:ea typeface="华文新魏" pitchFamily="2" charset="-122"/>
              </a:rPr>
              <a:t>，</a:t>
            </a:r>
            <a:r>
              <a:rPr lang="en-US" sz="1100" dirty="0" smtClean="0">
                <a:solidFill>
                  <a:schemeClr val="bg1"/>
                </a:solidFill>
                <a:latin typeface="华文新魏" pitchFamily="2" charset="-122"/>
                <a:ea typeface="华文新魏" pitchFamily="2" charset="-122"/>
              </a:rPr>
              <a:t>Ltd</a:t>
            </a:r>
            <a:endParaRPr lang="en-US" altLang="zh-CN" sz="1050" b="0" dirty="0" smtClean="0">
              <a:solidFill>
                <a:schemeClr val="bg1"/>
              </a:solidFill>
              <a:latin typeface="华文新魏" pitchFamily="2" charset="-122"/>
              <a:ea typeface="华文新魏" pitchFamily="2" charset="-122"/>
            </a:endParaRPr>
          </a:p>
          <a:p>
            <a:pPr algn="ctr">
              <a:defRPr/>
            </a:pPr>
            <a:r>
              <a:rPr lang="zh-CN" altLang="en-US" sz="1200" spc="50" dirty="0" smtClean="0">
                <a:ln w="11430"/>
                <a:solidFill>
                  <a:schemeClr val="bg1"/>
                </a:solidFill>
                <a:effectLst>
                  <a:outerShdw blurRad="76200" dist="50800" dir="5400000" algn="tl" rotWithShape="0">
                    <a:schemeClr val="bg1">
                      <a:alpha val="65000"/>
                    </a:schemeClr>
                  </a:outerShdw>
                </a:effectLst>
                <a:latin typeface="华文新魏" pitchFamily="2" charset="-122"/>
                <a:ea typeface="华文新魏" pitchFamily="2" charset="-122"/>
              </a:rPr>
              <a:t>公司网站：</a:t>
            </a:r>
            <a:r>
              <a:rPr lang="en-US" altLang="zh-CN" sz="1200" spc="50" dirty="0" smtClean="0">
                <a:ln w="11430"/>
                <a:solidFill>
                  <a:schemeClr val="bg1"/>
                </a:solidFill>
                <a:effectLst>
                  <a:outerShdw blurRad="76200" dist="50800" dir="5400000" algn="tl" rotWithShape="0">
                    <a:schemeClr val="bg1">
                      <a:alpha val="65000"/>
                    </a:schemeClr>
                  </a:outerShdw>
                </a:effectLst>
                <a:latin typeface="华文新魏" pitchFamily="2" charset="-122"/>
                <a:ea typeface="华文新魏" pitchFamily="2" charset="-122"/>
              </a:rPr>
              <a:t>www.dgysb.com</a:t>
            </a:r>
            <a:endParaRPr lang="zh-CN" altLang="en-US" sz="1200" spc="50" dirty="0" smtClean="0">
              <a:ln w="11430"/>
              <a:solidFill>
                <a:schemeClr val="bg1"/>
              </a:solidFill>
              <a:effectLst>
                <a:outerShdw blurRad="76200" dist="50800" dir="5400000" algn="tl" rotWithShape="0">
                  <a:schemeClr val="bg1">
                    <a:alpha val="65000"/>
                  </a:schemeClr>
                </a:outerShdw>
              </a:effectLst>
              <a:latin typeface="华文新魏" pitchFamily="2" charset="-122"/>
              <a:ea typeface="华文新魏" pitchFamily="2" charset="-122"/>
            </a:endParaRPr>
          </a:p>
        </p:txBody>
      </p:sp>
      <p:sp>
        <p:nvSpPr>
          <p:cNvPr id="11" name="矩形 259"/>
          <p:cNvSpPr>
            <a:spLocks noChangeArrowheads="1"/>
          </p:cNvSpPr>
          <p:nvPr/>
        </p:nvSpPr>
        <p:spPr bwMode="auto">
          <a:xfrm>
            <a:off x="4429111" y="4044953"/>
            <a:ext cx="4714908" cy="11741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ts val="1900"/>
              </a:lnSpc>
            </a:pPr>
            <a:r>
              <a:rPr lang="zh-CN" altLang="en-US" sz="1800" dirty="0" smtClean="0">
                <a:solidFill>
                  <a:schemeClr val="accent1"/>
                </a:solidFill>
                <a:cs typeface="Arial" panose="020B0604020202020204" pitchFamily="34" charset="0"/>
              </a:rPr>
              <a:t>主讲</a:t>
            </a:r>
            <a:r>
              <a:rPr lang="en-US" altLang="zh-CN" sz="1800" dirty="0" smtClean="0">
                <a:solidFill>
                  <a:schemeClr val="accent1"/>
                </a:solidFill>
                <a:cs typeface="Arial" panose="020B0604020202020204" pitchFamily="34" charset="0"/>
              </a:rPr>
              <a:t>: </a:t>
            </a:r>
            <a:r>
              <a:rPr lang="zh-CN" altLang="en-US" sz="1800" dirty="0" smtClean="0">
                <a:solidFill>
                  <a:schemeClr val="accent1"/>
                </a:solidFill>
                <a:cs typeface="Arial" panose="020B0604020202020204" pitchFamily="34" charset="0"/>
              </a:rPr>
              <a:t>李扬</a:t>
            </a:r>
            <a:endParaRPr lang="en-US" altLang="zh-CN" sz="1800" dirty="0" smtClean="0">
              <a:solidFill>
                <a:schemeClr val="accent1"/>
              </a:solidFill>
              <a:cs typeface="Arial" panose="020B0604020202020204" pitchFamily="34" charset="0"/>
            </a:endParaRPr>
          </a:p>
          <a:p>
            <a:pPr>
              <a:lnSpc>
                <a:spcPts val="1900"/>
              </a:lnSpc>
            </a:pPr>
            <a:endParaRPr lang="en-US" altLang="zh-CN" sz="1800" dirty="0" smtClean="0">
              <a:solidFill>
                <a:schemeClr val="accent1"/>
              </a:solidFill>
              <a:cs typeface="Arial" panose="020B0604020202020204" pitchFamily="34" charset="0"/>
            </a:endParaRPr>
          </a:p>
          <a:p>
            <a:pPr>
              <a:lnSpc>
                <a:spcPts val="1900"/>
              </a:lnSpc>
            </a:pPr>
            <a:r>
              <a:rPr lang="zh-CN" altLang="en-US" sz="1800" dirty="0" smtClean="0">
                <a:solidFill>
                  <a:schemeClr val="accent1"/>
                </a:solidFill>
                <a:cs typeface="Arial" panose="020B0604020202020204" pitchFamily="34" charset="0"/>
              </a:rPr>
              <a:t>联系电话</a:t>
            </a:r>
            <a:r>
              <a:rPr lang="en-US" altLang="zh-CN" sz="1800" dirty="0" smtClean="0">
                <a:solidFill>
                  <a:schemeClr val="accent1"/>
                </a:solidFill>
                <a:cs typeface="Arial" panose="020B0604020202020204" pitchFamily="34" charset="0"/>
              </a:rPr>
              <a:t>:13751307949  QQ:350614303</a:t>
            </a:r>
            <a:endParaRPr lang="zh-CN" altLang="en-US" sz="1800" dirty="0" smtClean="0">
              <a:solidFill>
                <a:schemeClr val="accent1"/>
              </a:solidFill>
              <a:cs typeface="Arial" panose="020B0604020202020204" pitchFamily="34" charset="0"/>
            </a:endParaRPr>
          </a:p>
          <a:p>
            <a:pPr algn="ctr">
              <a:buNone/>
            </a:pPr>
            <a:endParaRPr lang="zh-CN" altLang="en-US" sz="1800" dirty="0">
              <a:solidFill>
                <a:schemeClr val="accent1"/>
              </a:solidFill>
              <a:cs typeface="Arial" panose="020B0604020202020204" pitchFamily="34" charset="0"/>
            </a:endParaRPr>
          </a:p>
        </p:txBody>
      </p:sp>
    </p:spTree>
    <p:extLst>
      <p:ext uri="{BB962C8B-B14F-4D97-AF65-F5344CB8AC3E}">
        <p14:creationId xmlns:p14="http://schemas.microsoft.com/office/powerpoint/2010/main" xmlns="" val="35772833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5"/>
                                        </p:tgtEl>
                                        <p:attrNameLst>
                                          <p:attrName>ppt_y</p:attrName>
                                        </p:attrNameLst>
                                      </p:cBhvr>
                                      <p:tavLst>
                                        <p:tav tm="0">
                                          <p:val>
                                            <p:strVal val="#ppt_y"/>
                                          </p:val>
                                        </p:tav>
                                        <p:tav tm="100000">
                                          <p:val>
                                            <p:strVal val="#ppt_y"/>
                                          </p:val>
                                        </p:tav>
                                      </p:tavLst>
                                    </p:anim>
                                    <p:anim calcmode="lin" valueType="num">
                                      <p:cBhvr>
                                        <p:cTn id="20"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5"/>
                                        </p:tgtEl>
                                      </p:cBhvr>
                                    </p:animEffect>
                                  </p:childTnLst>
                                </p:cTn>
                              </p:par>
                            </p:childTnLst>
                          </p:cTn>
                        </p:par>
                        <p:par>
                          <p:cTn id="23" fill="hold">
                            <p:stCondLst>
                              <p:cond delay="1850"/>
                            </p:stCondLst>
                            <p:childTnLst>
                              <p:par>
                                <p:cTn id="24" presetID="26" presetClass="emph" presetSubtype="0" fill="hold" grpId="1" nodeType="afterEffect">
                                  <p:stCondLst>
                                    <p:cond delay="0"/>
                                  </p:stCondLst>
                                  <p:iterate type="lt">
                                    <p:tmPct val="0"/>
                                  </p:iterate>
                                  <p:childTnLst>
                                    <p:animEffect transition="out" filter="fade">
                                      <p:cBhvr>
                                        <p:cTn id="25" dur="500" tmFilter="0, 0; .2, .5; .8, .5; 1, 0"/>
                                        <p:tgtEl>
                                          <p:spTgt spid="5"/>
                                        </p:tgtEl>
                                      </p:cBhvr>
                                    </p:animEffect>
                                    <p:animScale>
                                      <p:cBhvr>
                                        <p:cTn id="26" dur="250" autoRev="1" fill="hold"/>
                                        <p:tgtEl>
                                          <p:spTgt spid="5"/>
                                        </p:tgtEl>
                                      </p:cBhvr>
                                      <p:by x="105000" y="105000"/>
                                    </p:animScale>
                                  </p:childTnLst>
                                </p:cTn>
                              </p:par>
                            </p:childTnLst>
                          </p:cTn>
                        </p:par>
                        <p:par>
                          <p:cTn id="27" fill="hold">
                            <p:stCondLst>
                              <p:cond delay="2350"/>
                            </p:stCondLst>
                            <p:childTnLst>
                              <p:par>
                                <p:cTn id="28" presetID="41" presetClass="entr" presetSubtype="0" fill="hold" grpId="0" nodeType="afterEffect">
                                  <p:stCondLst>
                                    <p:cond delay="0"/>
                                  </p:stCondLst>
                                  <p:iterate type="lt">
                                    <p:tmPct val="10000"/>
                                  </p:iterate>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11"/>
                                        </p:tgtEl>
                                        <p:attrNameLst>
                                          <p:attrName>ppt_y</p:attrName>
                                        </p:attrNameLst>
                                      </p:cBhvr>
                                      <p:tavLst>
                                        <p:tav tm="0">
                                          <p:val>
                                            <p:strVal val="#ppt_y"/>
                                          </p:val>
                                        </p:tav>
                                        <p:tav tm="100000">
                                          <p:val>
                                            <p:strVal val="#ppt_y"/>
                                          </p:val>
                                        </p:tav>
                                      </p:tavLst>
                                    </p:anim>
                                    <p:anim calcmode="lin" valueType="num">
                                      <p:cBhvr>
                                        <p:cTn id="32"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11"/>
                                        </p:tgtEl>
                                      </p:cBhvr>
                                    </p:animEffect>
                                  </p:childTnLst>
                                </p:cTn>
                              </p:par>
                            </p:childTnLst>
                          </p:cTn>
                        </p:par>
                        <p:par>
                          <p:cTn id="35" fill="hold">
                            <p:stCondLst>
                              <p:cond delay="4450"/>
                            </p:stCondLst>
                            <p:childTnLst>
                              <p:par>
                                <p:cTn id="36" presetID="26" presetClass="emph" presetSubtype="0" fill="hold" grpId="1" nodeType="afterEffect">
                                  <p:stCondLst>
                                    <p:cond delay="0"/>
                                  </p:stCondLst>
                                  <p:iterate type="lt">
                                    <p:tmPct val="0"/>
                                  </p:iterate>
                                  <p:childTnLst>
                                    <p:animEffect transition="out" filter="fade">
                                      <p:cBhvr>
                                        <p:cTn id="37" dur="500" tmFilter="0, 0; .2, .5; .8, .5; 1, 0"/>
                                        <p:tgtEl>
                                          <p:spTgt spid="11"/>
                                        </p:tgtEl>
                                      </p:cBhvr>
                                    </p:animEffect>
                                    <p:animScale>
                                      <p:cBhvr>
                                        <p:cTn id="38" dur="250" autoRev="1" fill="hold"/>
                                        <p:tgtEl>
                                          <p:spTgt spid="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5" grpId="0"/>
      <p:bldP spid="5" grpId="1"/>
      <p:bldP spid="11" grpId="0"/>
      <p:bldP spid="11"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p:cNvSpPr txBox="1">
            <a:spLocks/>
          </p:cNvSpPr>
          <p:nvPr/>
        </p:nvSpPr>
        <p:spPr>
          <a:xfrm>
            <a:off x="3029692" y="3938510"/>
            <a:ext cx="1651842" cy="519373"/>
          </a:xfrm>
          <a:prstGeom prst="rect">
            <a:avLst/>
          </a:prstGeom>
        </p:spPr>
        <p:txBody>
          <a:bodyPr vert="horz" wrap="square" lIns="0" tIns="0" rIns="0" bIns="0" rtlCol="0" anchor="t" anchorCtr="0">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3375"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PART</a:t>
            </a:r>
            <a:endParaRPr lang="en-US" sz="3375"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TextBox 48"/>
          <p:cNvSpPr txBox="1"/>
          <p:nvPr/>
        </p:nvSpPr>
        <p:spPr>
          <a:xfrm>
            <a:off x="5286367" y="2779851"/>
            <a:ext cx="5643602" cy="738664"/>
          </a:xfrm>
          <a:prstGeom prst="rect">
            <a:avLst/>
          </a:prstGeom>
          <a:noFill/>
        </p:spPr>
        <p:txBody>
          <a:bodyPr wrap="square" lIns="0" tIns="0" rIns="0" bIns="0" rtlCol="0">
            <a:spAutoFit/>
          </a:bodyPr>
          <a:lstStyle/>
          <a:p>
            <a:pPr algn="ctr"/>
            <a:r>
              <a:rPr lang="zh-CN" altLang="en-US" sz="48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不合格品控制流程</a:t>
            </a:r>
            <a:endParaRPr lang="en-GB" altLang="zh-CN" sz="48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矩形 259"/>
          <p:cNvSpPr>
            <a:spLocks noChangeArrowheads="1"/>
          </p:cNvSpPr>
          <p:nvPr/>
        </p:nvSpPr>
        <p:spPr bwMode="auto">
          <a:xfrm>
            <a:off x="2714599" y="1901813"/>
            <a:ext cx="2286016" cy="22159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13800" cap="all" spc="300" dirty="0" smtClean="0">
                <a:solidFill>
                  <a:schemeClr val="accent1"/>
                </a:solidFill>
                <a:latin typeface="Impact" panose="020B0806030902050204" pitchFamily="34" charset="0"/>
                <a:cs typeface="Arial" panose="020B0604020202020204" pitchFamily="34" charset="0"/>
                <a:sym typeface="Arial" panose="020B0604020202020204" pitchFamily="34" charset="0"/>
              </a:rPr>
              <a:t>03</a:t>
            </a:r>
            <a:endParaRPr lang="zh-CN" altLang="en-US" sz="13800" cap="all" spc="300" dirty="0">
              <a:solidFill>
                <a:schemeClr val="accent1"/>
              </a:solidFill>
              <a:latin typeface="Impact" panose="020B0806030902050204" pitchFamily="34" charset="0"/>
              <a:cs typeface="Arial" panose="020B0604020202020204" pitchFamily="34" charset="0"/>
              <a:sym typeface="Arial" panose="020B0604020202020204" pitchFamily="34" charset="0"/>
            </a:endParaRPr>
          </a:p>
        </p:txBody>
      </p:sp>
    </p:spTree>
    <p:extLst>
      <p:ext uri="{BB962C8B-B14F-4D97-AF65-F5344CB8AC3E}">
        <p14:creationId xmlns="" xmlns:p14="http://schemas.microsoft.com/office/powerpoint/2010/main" val="17717528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2"/>
                                        </p:tgtEl>
                                        <p:attrNameLst>
                                          <p:attrName>ppt_y</p:attrName>
                                        </p:attrNameLst>
                                      </p:cBhvr>
                                      <p:tavLst>
                                        <p:tav tm="0">
                                          <p:val>
                                            <p:strVal val="#ppt_y"/>
                                          </p:val>
                                        </p:tav>
                                        <p:tav tm="100000">
                                          <p:val>
                                            <p:strVal val="#ppt_y"/>
                                          </p:val>
                                        </p:tav>
                                      </p:tavLst>
                                    </p:anim>
                                    <p:anim calcmode="lin" valueType="num">
                                      <p:cBhvr>
                                        <p:cTn id="9"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2"/>
                                        </p:tgtEl>
                                      </p:cBhvr>
                                    </p:animEffect>
                                  </p:childTnLst>
                                </p:cTn>
                              </p:par>
                            </p:childTnLst>
                          </p:cTn>
                        </p:par>
                        <p:par>
                          <p:cTn id="12" fill="hold">
                            <p:stCondLst>
                              <p:cond delay="550"/>
                            </p:stCondLst>
                            <p:childTnLst>
                              <p:par>
                                <p:cTn id="13" presetID="26" presetClass="emph" presetSubtype="0" fill="hold" grpId="1" nodeType="afterEffect">
                                  <p:stCondLst>
                                    <p:cond delay="0"/>
                                  </p:stCondLst>
                                  <p:iterate type="lt">
                                    <p:tmPct val="0"/>
                                  </p:iterate>
                                  <p:childTnLst>
                                    <p:animEffect transition="out" filter="fade">
                                      <p:cBhvr>
                                        <p:cTn id="14" dur="500" tmFilter="0, 0; .2, .5; .8, .5; 1, 0"/>
                                        <p:tgtEl>
                                          <p:spTgt spid="12"/>
                                        </p:tgtEl>
                                      </p:cBhvr>
                                    </p:animEffect>
                                    <p:animScale>
                                      <p:cBhvr>
                                        <p:cTn id="15" dur="250" autoRev="1" fill="hold"/>
                                        <p:tgtEl>
                                          <p:spTgt spid="12"/>
                                        </p:tgtEl>
                                      </p:cBhvr>
                                      <p:by x="105000" y="105000"/>
                                    </p:animScale>
                                  </p:childTnLst>
                                </p:cTn>
                              </p:par>
                              <p:par>
                                <p:cTn id="16" presetID="2" presetClass="entr" presetSubtype="4"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additive="base">
                                        <p:cTn id="18" dur="500" fill="hold"/>
                                        <p:tgtEl>
                                          <p:spTgt spid="18"/>
                                        </p:tgtEl>
                                        <p:attrNameLst>
                                          <p:attrName>ppt_x</p:attrName>
                                        </p:attrNameLst>
                                      </p:cBhvr>
                                      <p:tavLst>
                                        <p:tav tm="0">
                                          <p:val>
                                            <p:strVal val="#ppt_x"/>
                                          </p:val>
                                        </p:tav>
                                        <p:tav tm="100000">
                                          <p:val>
                                            <p:strVal val="#ppt_x"/>
                                          </p:val>
                                        </p:tav>
                                      </p:tavLst>
                                    </p:anim>
                                    <p:anim calcmode="lin" valueType="num">
                                      <p:cBhvr additive="base">
                                        <p:cTn id="19" dur="500" fill="hold"/>
                                        <p:tgtEl>
                                          <p:spTgt spid="18"/>
                                        </p:tgtEl>
                                        <p:attrNameLst>
                                          <p:attrName>ppt_y</p:attrName>
                                        </p:attrNameLst>
                                      </p:cBhvr>
                                      <p:tavLst>
                                        <p:tav tm="0">
                                          <p:val>
                                            <p:strVal val="1+#ppt_h/2"/>
                                          </p:val>
                                        </p:tav>
                                        <p:tav tm="100000">
                                          <p:val>
                                            <p:strVal val="#ppt_y"/>
                                          </p:val>
                                        </p:tav>
                                      </p:tavLst>
                                    </p:anim>
                                  </p:childTnLst>
                                </p:cTn>
                              </p:par>
                            </p:childTnLst>
                          </p:cTn>
                        </p:par>
                        <p:par>
                          <p:cTn id="20" fill="hold">
                            <p:stCondLst>
                              <p:cond delay="1050"/>
                            </p:stCondLst>
                            <p:childTnLst>
                              <p:par>
                                <p:cTn id="21" presetID="22" presetClass="entr" presetSubtype="8" fill="hold" grpId="0" nodeType="afterEffect">
                                  <p:stCondLst>
                                    <p:cond delay="0"/>
                                  </p:stCondLst>
                                  <p:iterate type="lt">
                                    <p:tmPct val="30000"/>
                                  </p:iterate>
                                  <p:childTnLst>
                                    <p:set>
                                      <p:cBhvr>
                                        <p:cTn id="22" dur="1" fill="hold">
                                          <p:stCondLst>
                                            <p:cond delay="0"/>
                                          </p:stCondLst>
                                        </p:cTn>
                                        <p:tgtEl>
                                          <p:spTgt spid="11"/>
                                        </p:tgtEl>
                                        <p:attrNameLst>
                                          <p:attrName>style.visibility</p:attrName>
                                        </p:attrNameLst>
                                      </p:cBhvr>
                                      <p:to>
                                        <p:strVal val="visible"/>
                                      </p:to>
                                    </p:set>
                                    <p:animEffect transition="in" filter="wipe(left)">
                                      <p:cBhvr>
                                        <p:cTn id="23" dur="200"/>
                                        <p:tgtEl>
                                          <p:spTgt spid="11"/>
                                        </p:tgtEl>
                                      </p:cBhvr>
                                    </p:animEffect>
                                  </p:childTnLst>
                                </p:cTn>
                              </p:par>
                              <p:par>
                                <p:cTn id="24" presetID="36" presetClass="emph" presetSubtype="0" fill="hold" grpId="1" nodeType="withEffect">
                                  <p:stCondLst>
                                    <p:cond delay="0"/>
                                  </p:stCondLst>
                                  <p:iterate type="lt">
                                    <p:tmPct val="30000"/>
                                  </p:iterate>
                                  <p:childTnLst>
                                    <p:animScale>
                                      <p:cBhvr>
                                        <p:cTn id="25" dur="50" autoRev="1" fill="hold">
                                          <p:stCondLst>
                                            <p:cond delay="0"/>
                                          </p:stCondLst>
                                        </p:cTn>
                                        <p:tgtEl>
                                          <p:spTgt spid="11"/>
                                        </p:tgtEl>
                                      </p:cBhvr>
                                      <p:to x="80000" y="100000"/>
                                    </p:animScale>
                                    <p:anim by="(#ppt_w*0.10)" calcmode="lin" valueType="num">
                                      <p:cBhvr>
                                        <p:cTn id="26" dur="50" autoRev="1" fill="hold">
                                          <p:stCondLst>
                                            <p:cond delay="0"/>
                                          </p:stCondLst>
                                        </p:cTn>
                                        <p:tgtEl>
                                          <p:spTgt spid="11"/>
                                        </p:tgtEl>
                                        <p:attrNameLst>
                                          <p:attrName>ppt_x</p:attrName>
                                        </p:attrNameLst>
                                      </p:cBhvr>
                                    </p:anim>
                                    <p:anim by="(-#ppt_w*0.10)" calcmode="lin" valueType="num">
                                      <p:cBhvr>
                                        <p:cTn id="27" dur="50" autoRev="1" fill="hold">
                                          <p:stCondLst>
                                            <p:cond delay="0"/>
                                          </p:stCondLst>
                                        </p:cTn>
                                        <p:tgtEl>
                                          <p:spTgt spid="11"/>
                                        </p:tgtEl>
                                        <p:attrNameLst>
                                          <p:attrName>ppt_y</p:attrName>
                                        </p:attrNameLst>
                                      </p:cBhvr>
                                    </p:anim>
                                    <p:animRot by="-480000">
                                      <p:cBhvr>
                                        <p:cTn id="28" dur="50" autoRev="1" fill="hold">
                                          <p:stCondLst>
                                            <p:cond delay="0"/>
                                          </p:stCondLst>
                                        </p:cTn>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1" grpId="0"/>
      <p:bldP spid="11" grpId="1"/>
      <p:bldP spid="12" grpId="0"/>
      <p:bldP spid="1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Connector 43"/>
          <p:cNvCxnSpPr/>
          <p:nvPr/>
        </p:nvCxnSpPr>
        <p:spPr>
          <a:xfrm>
            <a:off x="1428715" y="5830903"/>
            <a:ext cx="9858444"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1714467" y="1401747"/>
            <a:ext cx="9929882" cy="4062651"/>
          </a:xfrm>
          <a:prstGeom prst="rect">
            <a:avLst/>
          </a:prstGeom>
        </p:spPr>
        <p:txBody>
          <a:bodyPr wrap="square" lIns="0" tIns="0" rIns="0" bIns="0">
            <a:spAutoFit/>
          </a:bodyPr>
          <a:lstStyle/>
          <a:p>
            <a:pPr>
              <a:lnSpc>
                <a:spcPct val="200000"/>
              </a:lnSpc>
            </a:pP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一、</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 进料品质异常控制</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a:t>
            </a:r>
            <a:endPar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pPr>
              <a:lnSpc>
                <a:spcPct val="200000"/>
              </a:lnSpc>
            </a:pPr>
            <a:endPar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pPr>
              <a:lnSpc>
                <a:spcPct val="200000"/>
              </a:lnSpc>
            </a:pPr>
            <a:r>
              <a:rPr lang="zh-CN" altLang="en-US" sz="2400" b="1" dirty="0" smtClean="0"/>
              <a:t>质量</a:t>
            </a:r>
            <a:r>
              <a:rPr lang="zh-CN" altLang="en-US" sz="2400" b="1" dirty="0" smtClean="0"/>
              <a:t>部负责设计抽检方案，按照标准执行检验。进料品质如发现不合格时，张贴不合格标签并依流程执行批退，并将异常反馈给采购部门进行沟通处理。</a:t>
            </a:r>
            <a:r>
              <a:rPr lang="zh-CN" altLang="en-US" sz="2000" b="1" dirty="0" smtClean="0"/>
              <a:t/>
            </a:r>
            <a:br>
              <a:rPr lang="zh-CN" altLang="en-US" sz="2000" b="1" dirty="0" smtClean="0"/>
            </a:br>
            <a:endParaRPr lang="zh-CN" altLang="en-US" sz="2000" b="1" dirty="0" smtClean="0"/>
          </a:p>
        </p:txBody>
      </p:sp>
      <p:sp>
        <p:nvSpPr>
          <p:cNvPr id="32" name="TextBox 8"/>
          <p:cNvSpPr txBox="1"/>
          <p:nvPr/>
        </p:nvSpPr>
        <p:spPr>
          <a:xfrm>
            <a:off x="824035" y="233568"/>
            <a:ext cx="7176976" cy="553998"/>
          </a:xfrm>
          <a:prstGeom prst="rect">
            <a:avLst/>
          </a:prstGeom>
          <a:noFill/>
        </p:spPr>
        <p:txBody>
          <a:bodyPr wrap="square" lIns="0" tIns="0" rIns="0" bIns="0" rtlCol="0" anchor="ctr">
            <a:spAutoFit/>
          </a:bodyPr>
          <a:lstStyle/>
          <a:p>
            <a:r>
              <a:rPr lang="zh-CN" altLang="en-US" sz="36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三、</a:t>
            </a:r>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不合格品控制</a:t>
            </a:r>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流程</a:t>
            </a:r>
            <a:endParaRPr lang="en-GB" altLang="zh-CN"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extLst>
      <p:ext uri="{BB962C8B-B14F-4D97-AF65-F5344CB8AC3E}">
        <p14:creationId xmlns:p14="http://schemas.microsoft.com/office/powerpoint/2010/main" xmlns="" val="7182100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barn(inVertical)">
                                      <p:cBhvr>
                                        <p:cTn id="1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Connector 43"/>
          <p:cNvCxnSpPr/>
          <p:nvPr/>
        </p:nvCxnSpPr>
        <p:spPr>
          <a:xfrm>
            <a:off x="1428715" y="6259531"/>
            <a:ext cx="9858444"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1428715" y="1544623"/>
            <a:ext cx="10429948" cy="4431983"/>
          </a:xfrm>
          <a:prstGeom prst="rect">
            <a:avLst/>
          </a:prstGeom>
        </p:spPr>
        <p:txBody>
          <a:bodyPr wrap="square" lIns="0" tIns="0" rIns="0" bIns="0">
            <a:spAutoFit/>
          </a:bodyPr>
          <a:lstStyle/>
          <a:p>
            <a:r>
              <a:rPr lang="zh-CN" altLang="en-US" b="1" dirty="0" smtClean="0"/>
              <a:t>批</a:t>
            </a:r>
            <a:r>
              <a:rPr lang="zh-CN" altLang="en-US" b="1" dirty="0" smtClean="0"/>
              <a:t>退（</a:t>
            </a:r>
            <a:r>
              <a:rPr lang="en-US" altLang="zh-CN" b="1" dirty="0" smtClean="0"/>
              <a:t>Reject</a:t>
            </a:r>
            <a:r>
              <a:rPr lang="zh-CN" altLang="en-US" b="1" dirty="0" smtClean="0"/>
              <a:t>）：</a:t>
            </a:r>
            <a:r>
              <a:rPr lang="zh-CN" altLang="en-US" dirty="0" smtClean="0"/>
              <a:t>如需退货则由采购联络供应商，将不合格品退回供应商；若材料需求紧急，则由生产规划或采购主导邀请相关部门召集原材料评审委员会，会商紧急处理方式如</a:t>
            </a:r>
            <a:r>
              <a:rPr lang="en-US" altLang="zh-CN" dirty="0" smtClean="0"/>
              <a:t>1.2~1.5</a:t>
            </a:r>
            <a:r>
              <a:rPr lang="zh-CN" altLang="en-US" dirty="0" smtClean="0"/>
              <a:t>执行</a:t>
            </a:r>
            <a:r>
              <a:rPr lang="zh-CN" altLang="en-US" dirty="0" smtClean="0"/>
              <a:t>。</a:t>
            </a:r>
            <a:r>
              <a:rPr lang="zh-CN" altLang="en-US" dirty="0" smtClean="0"/>
              <a:t/>
            </a:r>
            <a:br>
              <a:rPr lang="zh-CN" altLang="en-US" dirty="0" smtClean="0"/>
            </a:br>
            <a:endParaRPr lang="zh-CN" altLang="en-US" dirty="0" smtClean="0"/>
          </a:p>
          <a:p>
            <a:r>
              <a:rPr lang="zh-CN" altLang="en-US" b="1" dirty="0" smtClean="0"/>
              <a:t>供应商挑选：</a:t>
            </a:r>
            <a:r>
              <a:rPr lang="zh-CN" altLang="en-US" dirty="0" smtClean="0"/>
              <a:t>采购联络供应商对不合格品自行全检，挑选出合格品交予我方；不合格品办理退换货处理</a:t>
            </a:r>
            <a:r>
              <a:rPr lang="zh-CN" altLang="en-US" dirty="0" smtClean="0"/>
              <a:t>。</a:t>
            </a:r>
            <a:r>
              <a:rPr lang="zh-CN" altLang="en-US" dirty="0" smtClean="0"/>
              <a:t/>
            </a:r>
            <a:br>
              <a:rPr lang="zh-CN" altLang="en-US" dirty="0" smtClean="0"/>
            </a:br>
            <a:endParaRPr lang="zh-CN" altLang="en-US" dirty="0" smtClean="0"/>
          </a:p>
          <a:p>
            <a:r>
              <a:rPr lang="zh-CN" altLang="en-US" b="1" dirty="0" smtClean="0"/>
              <a:t>代供应商挑选：</a:t>
            </a:r>
            <a:r>
              <a:rPr lang="zh-CN" altLang="en-US" dirty="0" smtClean="0"/>
              <a:t>如供应商无法前来挑选，则由厂内安排代为挑选。但挑选之工时费用将转嫁给供应商支付</a:t>
            </a:r>
            <a:r>
              <a:rPr lang="zh-CN" altLang="en-US" dirty="0" smtClean="0"/>
              <a:t>。</a:t>
            </a:r>
            <a:r>
              <a:rPr lang="zh-CN" altLang="en-US" dirty="0" smtClean="0"/>
              <a:t/>
            </a:r>
            <a:br>
              <a:rPr lang="zh-CN" altLang="en-US" dirty="0" smtClean="0"/>
            </a:br>
            <a:endParaRPr lang="zh-CN" altLang="en-US" dirty="0" smtClean="0"/>
          </a:p>
          <a:p>
            <a:r>
              <a:rPr lang="zh-CN" altLang="en-US" b="1" dirty="0" smtClean="0"/>
              <a:t>返工（</a:t>
            </a:r>
            <a:r>
              <a:rPr lang="en-US" altLang="zh-CN" b="1" dirty="0" smtClean="0"/>
              <a:t>Rework</a:t>
            </a:r>
            <a:r>
              <a:rPr lang="zh-CN" altLang="en-US" b="1" dirty="0" smtClean="0"/>
              <a:t>）：</a:t>
            </a:r>
            <a:r>
              <a:rPr lang="zh-CN" altLang="en-US" dirty="0" smtClean="0"/>
              <a:t>经挑选后可修理的不合格品，由供应商针对不合格项目重新加工，使产品符合需求的规格及品质。</a:t>
            </a:r>
          </a:p>
          <a:p>
            <a:endParaRPr lang="zh-CN" altLang="en-US" dirty="0" smtClean="0"/>
          </a:p>
          <a:p>
            <a:r>
              <a:rPr lang="zh-CN" altLang="en-US" b="1" dirty="0" smtClean="0"/>
              <a:t>特采：</a:t>
            </a:r>
            <a:r>
              <a:rPr lang="zh-CN" altLang="en-US" dirty="0" smtClean="0"/>
              <a:t>因生产需求紧迫，不合格项目在投入后不影响产品功能及外观，或经评审影响度在可接受的范围，以及其它认为可让步使用的状况，经原材料评审委员会评审会签后同意采用，并由原材料评审委员会主席签字后方可特采；特采之产品依公司规定进行特采标识，所有记录须按记录管理要求存档。注：品质异常如属客供材料时，由质量反映给销售通知客户异常状况，销售须沟通客户并给出处理意见；按照客户回馈意见执行处理。</a:t>
            </a:r>
            <a:endParaRPr lang="zh-CN" altLang="en-US" dirty="0"/>
          </a:p>
        </p:txBody>
      </p:sp>
      <p:sp>
        <p:nvSpPr>
          <p:cNvPr id="32" name="TextBox 8"/>
          <p:cNvSpPr txBox="1"/>
          <p:nvPr/>
        </p:nvSpPr>
        <p:spPr>
          <a:xfrm>
            <a:off x="824035" y="233568"/>
            <a:ext cx="7176976" cy="553998"/>
          </a:xfrm>
          <a:prstGeom prst="rect">
            <a:avLst/>
          </a:prstGeom>
          <a:noFill/>
        </p:spPr>
        <p:txBody>
          <a:bodyPr wrap="square" lIns="0" tIns="0" rIns="0" bIns="0" rtlCol="0" anchor="ctr">
            <a:spAutoFit/>
          </a:bodyPr>
          <a:lstStyle/>
          <a:p>
            <a:r>
              <a:rPr lang="zh-CN" altLang="en-US" sz="36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三、</a:t>
            </a:r>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不合格品控制流程</a:t>
            </a:r>
            <a:endParaRPr lang="en-GB" altLang="zh-CN"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extLst>
      <p:ext uri="{BB962C8B-B14F-4D97-AF65-F5344CB8AC3E}">
        <p14:creationId xmlns:p14="http://schemas.microsoft.com/office/powerpoint/2010/main" xmlns="" val="7182100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barn(inVertical)">
                                      <p:cBhvr>
                                        <p:cTn id="1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Connector 43"/>
          <p:cNvCxnSpPr/>
          <p:nvPr/>
        </p:nvCxnSpPr>
        <p:spPr>
          <a:xfrm>
            <a:off x="1428715" y="5830903"/>
            <a:ext cx="9858444"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1214401" y="1401747"/>
            <a:ext cx="10429948" cy="3693319"/>
          </a:xfrm>
          <a:prstGeom prst="rect">
            <a:avLst/>
          </a:prstGeom>
        </p:spPr>
        <p:txBody>
          <a:bodyPr wrap="square" lIns="0" tIns="0" rIns="0" bIns="0">
            <a:spAutoFit/>
          </a:bodyPr>
          <a:lstStyle/>
          <a:p>
            <a:pPr>
              <a:lnSpc>
                <a:spcPct val="150000"/>
              </a:lnSpc>
            </a:pP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二、</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 </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生产</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过程产品异常控制：</a:t>
            </a:r>
            <a:endPar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pPr>
              <a:lnSpc>
                <a:spcPct val="150000"/>
              </a:lnSpc>
            </a:pPr>
            <a:r>
              <a:rPr lang="zh-CN" altLang="en-US" sz="2000" b="1" dirty="0" smtClean="0"/>
              <a:t>         质量</a:t>
            </a:r>
            <a:r>
              <a:rPr lang="zh-CN" altLang="en-US" sz="2000" b="1" dirty="0" smtClean="0"/>
              <a:t>检测、巡检</a:t>
            </a:r>
            <a:r>
              <a:rPr lang="zh-CN" altLang="en-US" sz="2000" dirty="0" smtClean="0"/>
              <a:t>过程中发现品质异常或生产作业员自主检查发现品质异常时，须立即告知该生产段班长作应急处理。对不合格品及可能受影响的产品进行识别、区分、隔离，并标示明确</a:t>
            </a:r>
            <a:r>
              <a:rPr lang="zh-CN" altLang="en-US" sz="2000" dirty="0" smtClean="0"/>
              <a:t>。</a:t>
            </a:r>
            <a:endParaRPr lang="zh-CN" altLang="en-US" sz="2000" dirty="0" smtClean="0"/>
          </a:p>
          <a:p>
            <a:pPr>
              <a:lnSpc>
                <a:spcPct val="150000"/>
              </a:lnSpc>
            </a:pPr>
            <a:r>
              <a:rPr lang="zh-CN" altLang="en-US" sz="2000" dirty="0" smtClean="0"/>
              <a:t>         质量</a:t>
            </a:r>
            <a:r>
              <a:rPr lang="zh-CN" altLang="en-US" sz="2000" dirty="0" smtClean="0"/>
              <a:t>或工艺设定检验、检测方法对异常隔离品作全检或测试，确认合格后方可流入下一工序</a:t>
            </a:r>
            <a:r>
              <a:rPr lang="zh-CN" altLang="en-US" sz="2000" dirty="0" smtClean="0"/>
              <a:t>。</a:t>
            </a:r>
            <a:endParaRPr lang="zh-CN" altLang="en-US" sz="2000" dirty="0" smtClean="0"/>
          </a:p>
          <a:p>
            <a:pPr>
              <a:lnSpc>
                <a:spcPct val="150000"/>
              </a:lnSpc>
            </a:pPr>
            <a:r>
              <a:rPr lang="zh-CN" altLang="en-US" sz="2000" dirty="0" smtClean="0"/>
              <a:t>          质量</a:t>
            </a:r>
            <a:r>
              <a:rPr lang="zh-CN" altLang="en-US" sz="2000" dirty="0" smtClean="0"/>
              <a:t>部依控制计划、</a:t>
            </a:r>
            <a:r>
              <a:rPr lang="en-US" altLang="zh-CN" sz="2000" dirty="0" smtClean="0"/>
              <a:t>《EAR&amp;MRB</a:t>
            </a:r>
            <a:r>
              <a:rPr lang="zh-CN" altLang="en-US" sz="2000" dirty="0" smtClean="0"/>
              <a:t>启动及执行流程管理程序</a:t>
            </a:r>
            <a:r>
              <a:rPr lang="en-US" altLang="zh-CN" sz="2000" dirty="0" smtClean="0"/>
              <a:t>》</a:t>
            </a:r>
            <a:r>
              <a:rPr lang="zh-CN" altLang="en-US" sz="2000" dirty="0" smtClean="0"/>
              <a:t>开立</a:t>
            </a:r>
            <a:r>
              <a:rPr lang="en-US" altLang="zh-CN" sz="2000" dirty="0" smtClean="0"/>
              <a:t>OCAP</a:t>
            </a:r>
            <a:r>
              <a:rPr lang="zh-CN" altLang="en-US" sz="2000" dirty="0" smtClean="0"/>
              <a:t>或</a:t>
            </a:r>
            <a:r>
              <a:rPr lang="en-US" altLang="zh-CN" sz="2000" dirty="0" smtClean="0"/>
              <a:t>EAR</a:t>
            </a:r>
            <a:r>
              <a:rPr lang="zh-CN" altLang="en-US" sz="2000" dirty="0" smtClean="0"/>
              <a:t>、</a:t>
            </a:r>
            <a:r>
              <a:rPr lang="en-US" altLang="zh-CN" sz="2000" dirty="0" smtClean="0"/>
              <a:t>MRB</a:t>
            </a:r>
            <a:r>
              <a:rPr lang="zh-CN" altLang="en-US" sz="2000" dirty="0" smtClean="0"/>
              <a:t>给责任单位进行分析改善，</a:t>
            </a:r>
            <a:r>
              <a:rPr lang="zh-CN" altLang="en-US" sz="2000" b="1" dirty="0" smtClean="0"/>
              <a:t>质量部负责确认品质异常改善成效</a:t>
            </a:r>
            <a:r>
              <a:rPr lang="zh-CN" altLang="en-US" sz="2000" dirty="0" smtClean="0"/>
              <a:t>。</a:t>
            </a:r>
            <a:endParaRPr lang="zh-CN" altLang="en-US" sz="2000" b="1" dirty="0" smtClean="0"/>
          </a:p>
        </p:txBody>
      </p:sp>
      <p:sp>
        <p:nvSpPr>
          <p:cNvPr id="32" name="TextBox 8"/>
          <p:cNvSpPr txBox="1"/>
          <p:nvPr/>
        </p:nvSpPr>
        <p:spPr>
          <a:xfrm>
            <a:off x="642897" y="187301"/>
            <a:ext cx="7176976" cy="553998"/>
          </a:xfrm>
          <a:prstGeom prst="rect">
            <a:avLst/>
          </a:prstGeom>
          <a:noFill/>
        </p:spPr>
        <p:txBody>
          <a:bodyPr wrap="square" lIns="0" tIns="0" rIns="0" bIns="0" rtlCol="0" anchor="ctr">
            <a:spAutoFit/>
          </a:bodyPr>
          <a:lstStyle/>
          <a:p>
            <a:r>
              <a:rPr lang="zh-CN" altLang="en-US" sz="36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三、</a:t>
            </a:r>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不合格品控制</a:t>
            </a:r>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流程</a:t>
            </a:r>
            <a:endParaRPr lang="en-GB" altLang="zh-CN"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extLst>
      <p:ext uri="{BB962C8B-B14F-4D97-AF65-F5344CB8AC3E}">
        <p14:creationId xmlns:p14="http://schemas.microsoft.com/office/powerpoint/2010/main" xmlns="" val="7182100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barn(inVertical)">
                                      <p:cBhvr>
                                        <p:cTn id="1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Connector 43"/>
          <p:cNvCxnSpPr/>
          <p:nvPr/>
        </p:nvCxnSpPr>
        <p:spPr>
          <a:xfrm>
            <a:off x="1428715" y="5830903"/>
            <a:ext cx="9858444"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1643029" y="1187433"/>
            <a:ext cx="9929882" cy="4154984"/>
          </a:xfrm>
          <a:prstGeom prst="rect">
            <a:avLst/>
          </a:prstGeom>
        </p:spPr>
        <p:txBody>
          <a:bodyPr wrap="square" lIns="0" tIns="0" rIns="0" bIns="0">
            <a:spAutoFit/>
          </a:bodyPr>
          <a:lstStyle/>
          <a:p>
            <a:pPr>
              <a:lnSpc>
                <a:spcPct val="200000"/>
              </a:lnSpc>
            </a:pP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二、</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 </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生产</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过程产品异常控制：</a:t>
            </a:r>
            <a:endPar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endParaRPr lang="zh-CN" altLang="en-US" sz="2000" dirty="0" smtClean="0"/>
          </a:p>
          <a:p>
            <a:pPr>
              <a:lnSpc>
                <a:spcPct val="150000"/>
              </a:lnSpc>
            </a:pPr>
            <a:r>
              <a:rPr lang="zh-CN" altLang="en-US" sz="2000" b="1" dirty="0" smtClean="0"/>
              <a:t>         品质</a:t>
            </a:r>
            <a:r>
              <a:rPr lang="zh-CN" altLang="en-US" sz="2000" b="1" dirty="0" smtClean="0"/>
              <a:t>异常应急处理停线时机</a:t>
            </a:r>
            <a:r>
              <a:rPr lang="zh-CN" altLang="en-US" sz="2000" dirty="0" smtClean="0"/>
              <a:t>：技术性文件（工艺文件、作业指导书）生产参数设定失当，导致产品发生大批量，一致性之不良时；生产不良率偏高，紧急处理对策无效，生产不良率持续升高；非预期材料、资料误用导致产品不符合时。停线须由工艺、质量、生产及相关部门经理决议，停线后经确认异常排除，经试做确认无问题后方可恢复生产。</a:t>
            </a:r>
          </a:p>
          <a:p>
            <a:pPr>
              <a:lnSpc>
                <a:spcPct val="150000"/>
              </a:lnSpc>
            </a:pPr>
            <a:endParaRPr lang="zh-CN" altLang="en-US" sz="2000" dirty="0" smtClean="0"/>
          </a:p>
          <a:p>
            <a:pPr>
              <a:lnSpc>
                <a:spcPct val="150000"/>
              </a:lnSpc>
            </a:pPr>
            <a:r>
              <a:rPr lang="zh-CN" altLang="en-US" sz="2000" dirty="0" smtClean="0"/>
              <a:t>         生产</a:t>
            </a:r>
            <a:r>
              <a:rPr lang="zh-CN" altLang="en-US" sz="2000" dirty="0" smtClean="0"/>
              <a:t>过程不合格品按照既定的控制计划和处理流程作业，或经工艺、质量、生产等相关部门评估执行返工、修理、挑选、报废、特采、降级等作业</a:t>
            </a:r>
            <a:r>
              <a:rPr lang="zh-CN" altLang="en-US" sz="2000" dirty="0" smtClean="0"/>
              <a:t>。</a:t>
            </a:r>
            <a:endParaRPr lang="zh-CN" altLang="en-US" sz="2000" dirty="0" smtClean="0"/>
          </a:p>
        </p:txBody>
      </p:sp>
      <p:sp>
        <p:nvSpPr>
          <p:cNvPr id="32" name="TextBox 8"/>
          <p:cNvSpPr txBox="1"/>
          <p:nvPr/>
        </p:nvSpPr>
        <p:spPr>
          <a:xfrm>
            <a:off x="824035" y="233568"/>
            <a:ext cx="7176976" cy="553998"/>
          </a:xfrm>
          <a:prstGeom prst="rect">
            <a:avLst/>
          </a:prstGeom>
          <a:noFill/>
        </p:spPr>
        <p:txBody>
          <a:bodyPr wrap="square" lIns="0" tIns="0" rIns="0" bIns="0" rtlCol="0" anchor="ctr">
            <a:spAutoFit/>
          </a:bodyPr>
          <a:lstStyle/>
          <a:p>
            <a:r>
              <a:rPr lang="zh-CN" altLang="en-US" sz="36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三、</a:t>
            </a:r>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不合格品控制</a:t>
            </a:r>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流程</a:t>
            </a:r>
            <a:endParaRPr lang="en-GB" altLang="zh-CN"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extLst>
      <p:ext uri="{BB962C8B-B14F-4D97-AF65-F5344CB8AC3E}">
        <p14:creationId xmlns:p14="http://schemas.microsoft.com/office/powerpoint/2010/main" xmlns="" val="7182100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barn(inVertical)">
                                      <p:cBhvr>
                                        <p:cTn id="1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a:xfrm>
            <a:off x="1500153" y="1115995"/>
            <a:ext cx="9929882" cy="5232202"/>
          </a:xfrm>
          <a:prstGeom prst="rect">
            <a:avLst/>
          </a:prstGeom>
        </p:spPr>
        <p:txBody>
          <a:bodyPr wrap="square" lIns="0" tIns="0" rIns="0" bIns="0">
            <a:spAutoFit/>
          </a:bodyPr>
          <a:lstStyle/>
          <a:p>
            <a:pPr>
              <a:lnSpc>
                <a:spcPct val="200000"/>
              </a:lnSpc>
            </a:pP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三、</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 </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成品</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或出货检查发生品质异常控制</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a:t>
            </a:r>
            <a:endParaRPr lang="zh-CN" altLang="en-US" sz="2000" dirty="0" smtClean="0"/>
          </a:p>
          <a:p>
            <a:pPr>
              <a:lnSpc>
                <a:spcPct val="150000"/>
              </a:lnSpc>
            </a:pPr>
            <a:r>
              <a:rPr lang="en-US" altLang="zh-CN" sz="2000" dirty="0" smtClean="0"/>
              <a:t>          OQC</a:t>
            </a:r>
            <a:r>
              <a:rPr lang="zh-CN" altLang="en-US" sz="2000" dirty="0" smtClean="0"/>
              <a:t>对成品执行出货抽检如发现品质异常超出管控要求，产品不得出货。</a:t>
            </a:r>
            <a:r>
              <a:rPr lang="zh-CN" altLang="en-US" sz="2000" b="1" dirty="0" smtClean="0"/>
              <a:t>依照各部门出货检验作业指导书规定方式进行不合格品处理</a:t>
            </a:r>
            <a:r>
              <a:rPr lang="zh-CN" altLang="en-US" sz="2000" dirty="0" smtClean="0"/>
              <a:t>。</a:t>
            </a:r>
            <a:endParaRPr lang="zh-CN" altLang="en-US" sz="2000" dirty="0" smtClean="0"/>
          </a:p>
          <a:p>
            <a:pPr>
              <a:lnSpc>
                <a:spcPct val="150000"/>
              </a:lnSpc>
            </a:pPr>
            <a:r>
              <a:rPr lang="zh-CN" altLang="en-US" sz="2000" dirty="0" smtClean="0"/>
              <a:t>          如</a:t>
            </a:r>
            <a:r>
              <a:rPr lang="zh-CN" altLang="en-US" sz="2000" dirty="0" smtClean="0"/>
              <a:t>客户反馈有品质异常时，则依各部门客户抱怨管理流程及退换货流程处理</a:t>
            </a:r>
            <a:r>
              <a:rPr lang="zh-CN" altLang="en-US" sz="2000" dirty="0" smtClean="0"/>
              <a:t>。</a:t>
            </a:r>
            <a:endParaRPr lang="zh-CN" altLang="en-US" sz="2000" dirty="0" smtClean="0"/>
          </a:p>
          <a:p>
            <a:pPr>
              <a:lnSpc>
                <a:spcPct val="150000"/>
              </a:lnSpc>
            </a:pPr>
            <a:r>
              <a:rPr lang="zh-CN" altLang="en-US" sz="2000" dirty="0" smtClean="0"/>
              <a:t>          客诉</a:t>
            </a:r>
            <a:r>
              <a:rPr lang="zh-CN" altLang="en-US" sz="2000" dirty="0" smtClean="0"/>
              <a:t>、变更、信赖性品质异常水平展开时，质量部需检查库存品之品质状况，如库存品品质经查核为不合格时，则质量须通知仓库进行标示、隔离，仓库不得出货。质量通知生产规划，生产规划给出库存品处理意见，其它单位配合生产规划处理意见进行不合格品处理</a:t>
            </a:r>
            <a:r>
              <a:rPr lang="zh-CN" altLang="en-US" sz="2000" dirty="0" smtClean="0"/>
              <a:t>。</a:t>
            </a:r>
            <a:endParaRPr lang="zh-CN" altLang="en-US" sz="2000" dirty="0" smtClean="0"/>
          </a:p>
          <a:p>
            <a:pPr>
              <a:lnSpc>
                <a:spcPct val="150000"/>
              </a:lnSpc>
            </a:pPr>
            <a:r>
              <a:rPr lang="zh-CN" altLang="en-US" sz="2000" dirty="0" smtClean="0"/>
              <a:t>          当</a:t>
            </a:r>
            <a:r>
              <a:rPr lang="zh-CN" altLang="en-US" sz="2000" dirty="0" smtClean="0"/>
              <a:t>厂内发现产品品质异常，如该异常涉及的产品已出货到客户端或在运往客户路途中，产品必须由质量或销售与客户联络将产品返回重新检测，或协商处理方式以</a:t>
            </a:r>
            <a:r>
              <a:rPr lang="zh-CN" altLang="en-US" sz="2000" b="1" dirty="0" smtClean="0"/>
              <a:t>确保出货至客户端产品品质</a:t>
            </a:r>
            <a:r>
              <a:rPr lang="zh-CN" altLang="en-US" sz="2000" dirty="0" smtClean="0"/>
              <a:t>。</a:t>
            </a:r>
            <a:endParaRPr lang="zh-CN" altLang="en-US" sz="2000" dirty="0"/>
          </a:p>
        </p:txBody>
      </p:sp>
      <p:sp>
        <p:nvSpPr>
          <p:cNvPr id="32" name="TextBox 8"/>
          <p:cNvSpPr txBox="1"/>
          <p:nvPr/>
        </p:nvSpPr>
        <p:spPr>
          <a:xfrm>
            <a:off x="824035" y="233568"/>
            <a:ext cx="7176976" cy="553998"/>
          </a:xfrm>
          <a:prstGeom prst="rect">
            <a:avLst/>
          </a:prstGeom>
          <a:noFill/>
        </p:spPr>
        <p:txBody>
          <a:bodyPr wrap="square" lIns="0" tIns="0" rIns="0" bIns="0" rtlCol="0" anchor="ctr">
            <a:spAutoFit/>
          </a:bodyPr>
          <a:lstStyle/>
          <a:p>
            <a:r>
              <a:rPr lang="zh-CN" altLang="en-US" sz="36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三、</a:t>
            </a:r>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不合格品控制流程</a:t>
            </a:r>
            <a:endParaRPr lang="en-GB" altLang="zh-CN"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extLst>
      <p:ext uri="{BB962C8B-B14F-4D97-AF65-F5344CB8AC3E}">
        <p14:creationId xmlns:p14="http://schemas.microsoft.com/office/powerpoint/2010/main" xmlns="" val="7182100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barn(inVertical)">
                                      <p:cBhvr>
                                        <p:cTn id="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Connector 43"/>
          <p:cNvCxnSpPr/>
          <p:nvPr/>
        </p:nvCxnSpPr>
        <p:spPr>
          <a:xfrm>
            <a:off x="1428715" y="5830903"/>
            <a:ext cx="9858444"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1714467" y="1758937"/>
            <a:ext cx="9929882" cy="2585323"/>
          </a:xfrm>
          <a:prstGeom prst="rect">
            <a:avLst/>
          </a:prstGeom>
        </p:spPr>
        <p:txBody>
          <a:bodyPr wrap="square" lIns="0" tIns="0" rIns="0" bIns="0">
            <a:spAutoFit/>
          </a:bodyPr>
          <a:lstStyle/>
          <a:p>
            <a:pPr>
              <a:lnSpc>
                <a:spcPct val="200000"/>
              </a:lnSpc>
            </a:pP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四、</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 </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不合格品</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处理流程：</a:t>
            </a:r>
            <a:endPar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endParaRPr lang="zh-CN" altLang="en-US" sz="2000" b="1" dirty="0" smtClean="0"/>
          </a:p>
          <a:p>
            <a:pPr>
              <a:lnSpc>
                <a:spcPct val="150000"/>
              </a:lnSpc>
            </a:pPr>
            <a:r>
              <a:rPr lang="zh-CN" altLang="en-US" sz="2400" b="1" dirty="0" smtClean="0"/>
              <a:t>以上</a:t>
            </a:r>
            <a:r>
              <a:rPr lang="zh-CN" altLang="en-US" sz="2400" b="1" dirty="0" smtClean="0"/>
              <a:t>根据不合格品的控制要求定义的不合格品</a:t>
            </a:r>
            <a:r>
              <a:rPr lang="zh-CN" altLang="en-US" sz="2400" b="1" dirty="0" smtClean="0">
                <a:solidFill>
                  <a:schemeClr val="accent1"/>
                </a:solidFill>
              </a:rPr>
              <a:t>经识别、区分、隔离、标示后</a:t>
            </a:r>
            <a:r>
              <a:rPr lang="zh-CN" altLang="en-US" sz="2400" dirty="0" smtClean="0"/>
              <a:t>，</a:t>
            </a:r>
            <a:r>
              <a:rPr lang="zh-CN" altLang="en-US" sz="2400" b="1" dirty="0" smtClean="0"/>
              <a:t>依照各过程的作业程序要求或控制计划进行处理，或经工艺、质量、生产等相关部门评估执行</a:t>
            </a:r>
            <a:r>
              <a:rPr lang="zh-CN" altLang="en-US" sz="2400" b="1" dirty="0" smtClean="0">
                <a:solidFill>
                  <a:schemeClr val="accent1"/>
                </a:solidFill>
              </a:rPr>
              <a:t>返工、修理、挑选、报废、特采、降级</a:t>
            </a:r>
            <a:r>
              <a:rPr lang="zh-CN" altLang="en-US" sz="2400" dirty="0" smtClean="0"/>
              <a:t>等作业。</a:t>
            </a:r>
            <a:endParaRPr lang="zh-CN" altLang="en-US" sz="2400" dirty="0"/>
          </a:p>
        </p:txBody>
      </p:sp>
      <p:sp>
        <p:nvSpPr>
          <p:cNvPr id="32" name="TextBox 8"/>
          <p:cNvSpPr txBox="1"/>
          <p:nvPr/>
        </p:nvSpPr>
        <p:spPr>
          <a:xfrm>
            <a:off x="824035" y="233568"/>
            <a:ext cx="7176976" cy="553998"/>
          </a:xfrm>
          <a:prstGeom prst="rect">
            <a:avLst/>
          </a:prstGeom>
          <a:noFill/>
        </p:spPr>
        <p:txBody>
          <a:bodyPr wrap="square" lIns="0" tIns="0" rIns="0" bIns="0" rtlCol="0" anchor="ctr">
            <a:spAutoFit/>
          </a:bodyPr>
          <a:lstStyle/>
          <a:p>
            <a:r>
              <a:rPr lang="zh-CN" altLang="en-US" sz="36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三、</a:t>
            </a:r>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不合格品控制流程</a:t>
            </a:r>
            <a:endParaRPr lang="en-GB" altLang="zh-CN"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extLst>
      <p:ext uri="{BB962C8B-B14F-4D97-AF65-F5344CB8AC3E}">
        <p14:creationId xmlns:p14="http://schemas.microsoft.com/office/powerpoint/2010/main" xmlns="" val="7182100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barn(inVertical)">
                                      <p:cBhvr>
                                        <p:cTn id="1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a:xfrm>
            <a:off x="1714467" y="1115995"/>
            <a:ext cx="9929882" cy="4616648"/>
          </a:xfrm>
          <a:prstGeom prst="rect">
            <a:avLst/>
          </a:prstGeom>
        </p:spPr>
        <p:txBody>
          <a:bodyPr wrap="square" lIns="0" tIns="0" rIns="0" bIns="0">
            <a:spAutoFit/>
          </a:bodyPr>
          <a:lstStyle/>
          <a:p>
            <a:pPr>
              <a:lnSpc>
                <a:spcPct val="200000"/>
              </a:lnSpc>
            </a:pP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五、</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 返工处理流程：</a:t>
            </a:r>
            <a:endPar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endParaRPr lang="zh-CN" altLang="en-US" sz="2000" b="1" dirty="0" smtClean="0"/>
          </a:p>
          <a:p>
            <a:r>
              <a:rPr lang="zh-CN" altLang="en-US" sz="2400" b="1" dirty="0" smtClean="0"/>
              <a:t>工艺</a:t>
            </a:r>
            <a:r>
              <a:rPr lang="zh-CN" altLang="en-US" sz="2400" b="1" dirty="0" smtClean="0"/>
              <a:t>部根据产品工艺流程及产品特性，评价不合格品返工的条件，对有条件进行返工的产品定义返工标准及作业方法</a:t>
            </a:r>
            <a:r>
              <a:rPr lang="zh-CN" altLang="en-US" sz="2400" b="1" dirty="0" smtClean="0"/>
              <a:t>；</a:t>
            </a:r>
            <a:r>
              <a:rPr lang="zh-CN" altLang="en-US" sz="2400" b="1" dirty="0" smtClean="0"/>
              <a:t/>
            </a:r>
            <a:br>
              <a:rPr lang="zh-CN" altLang="en-US" sz="2400" b="1" dirty="0" smtClean="0"/>
            </a:br>
            <a:endParaRPr lang="zh-CN" altLang="en-US" sz="2400" b="1" dirty="0" smtClean="0"/>
          </a:p>
          <a:p>
            <a:r>
              <a:rPr lang="zh-CN" altLang="en-US" sz="2400" b="1" dirty="0" smtClean="0"/>
              <a:t>质量根据工艺定义的返工标准对产品进行检验、检测判定，识别需返工产品</a:t>
            </a:r>
            <a:r>
              <a:rPr lang="zh-CN" altLang="en-US" sz="2400" b="1" dirty="0" smtClean="0"/>
              <a:t>；</a:t>
            </a:r>
            <a:r>
              <a:rPr lang="zh-CN" altLang="en-US" sz="2400" b="1" dirty="0" smtClean="0"/>
              <a:t/>
            </a:r>
            <a:br>
              <a:rPr lang="zh-CN" altLang="en-US" sz="2400" b="1" dirty="0" smtClean="0"/>
            </a:br>
            <a:endParaRPr lang="zh-CN" altLang="en-US" sz="2400" b="1" dirty="0" smtClean="0"/>
          </a:p>
          <a:p>
            <a:r>
              <a:rPr lang="zh-CN" altLang="en-US" sz="2400" b="1" dirty="0" smtClean="0"/>
              <a:t>因变更涉及的产品须进行返工时，由工艺定义返工方法；</a:t>
            </a:r>
          </a:p>
          <a:p>
            <a:endParaRPr lang="zh-CN" altLang="en-US" sz="2400" b="1" dirty="0" smtClean="0"/>
          </a:p>
          <a:p>
            <a:r>
              <a:rPr lang="zh-CN" altLang="en-US" sz="2400" b="1" dirty="0" smtClean="0"/>
              <a:t>生产根据质量判定结果及工艺定义的返工作业方法执行返工作业，返工品须特别标示并留存返工记录</a:t>
            </a:r>
            <a:r>
              <a:rPr lang="zh-CN" altLang="en-US" sz="2400" b="1" dirty="0" smtClean="0"/>
              <a:t>。</a:t>
            </a:r>
            <a:endParaRPr lang="zh-CN" altLang="en-US" sz="2400" b="1" dirty="0" smtClean="0"/>
          </a:p>
        </p:txBody>
      </p:sp>
      <p:sp>
        <p:nvSpPr>
          <p:cNvPr id="32" name="TextBox 8"/>
          <p:cNvSpPr txBox="1"/>
          <p:nvPr/>
        </p:nvSpPr>
        <p:spPr>
          <a:xfrm>
            <a:off x="824035" y="233568"/>
            <a:ext cx="7176976" cy="553998"/>
          </a:xfrm>
          <a:prstGeom prst="rect">
            <a:avLst/>
          </a:prstGeom>
          <a:noFill/>
        </p:spPr>
        <p:txBody>
          <a:bodyPr wrap="square" lIns="0" tIns="0" rIns="0" bIns="0" rtlCol="0" anchor="ctr">
            <a:spAutoFit/>
          </a:bodyPr>
          <a:lstStyle/>
          <a:p>
            <a:r>
              <a:rPr lang="zh-CN" altLang="en-US" sz="36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三、</a:t>
            </a:r>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不合格品控制流程</a:t>
            </a:r>
            <a:endParaRPr lang="en-GB" altLang="zh-CN"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extLst>
      <p:ext uri="{BB962C8B-B14F-4D97-AF65-F5344CB8AC3E}">
        <p14:creationId xmlns:p14="http://schemas.microsoft.com/office/powerpoint/2010/main" xmlns="" val="7182100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barn(inVertical)">
                                      <p:cBhvr>
                                        <p:cTn id="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a:xfrm>
            <a:off x="1714467" y="1544623"/>
            <a:ext cx="9929882" cy="3139321"/>
          </a:xfrm>
          <a:prstGeom prst="rect">
            <a:avLst/>
          </a:prstGeom>
        </p:spPr>
        <p:txBody>
          <a:bodyPr wrap="square" lIns="0" tIns="0" rIns="0" bIns="0">
            <a:spAutoFit/>
          </a:bodyPr>
          <a:lstStyle/>
          <a:p>
            <a:pPr>
              <a:lnSpc>
                <a:spcPct val="200000"/>
              </a:lnSpc>
            </a:pP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六、</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 </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修理</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处理流程：</a:t>
            </a:r>
            <a:endPar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endParaRPr lang="zh-CN" altLang="en-US" sz="2000" dirty="0" smtClean="0"/>
          </a:p>
          <a:p>
            <a:pPr>
              <a:lnSpc>
                <a:spcPct val="150000"/>
              </a:lnSpc>
            </a:pPr>
            <a:r>
              <a:rPr lang="zh-CN" altLang="en-US" sz="2400" b="1" dirty="0" smtClean="0"/>
              <a:t>         工艺</a:t>
            </a:r>
            <a:r>
              <a:rPr lang="zh-CN" altLang="en-US" sz="2400" b="1" dirty="0" smtClean="0"/>
              <a:t>部根据产品工艺及产品特性，评价不合格品是否可以修理，对有条件进行修理的产品定义修理方法</a:t>
            </a:r>
            <a:r>
              <a:rPr lang="zh-CN" altLang="en-US" sz="2400" b="1" dirty="0" smtClean="0"/>
              <a:t>；</a:t>
            </a:r>
            <a:endParaRPr lang="zh-CN" altLang="en-US" sz="2400" b="1" dirty="0" smtClean="0"/>
          </a:p>
          <a:p>
            <a:pPr>
              <a:lnSpc>
                <a:spcPct val="150000"/>
              </a:lnSpc>
            </a:pPr>
            <a:r>
              <a:rPr lang="zh-CN" altLang="en-US" sz="2400" b="1" dirty="0" smtClean="0"/>
              <a:t>        修理</a:t>
            </a:r>
            <a:r>
              <a:rPr lang="zh-CN" altLang="en-US" sz="2400" b="1" dirty="0" smtClean="0"/>
              <a:t>需由指定的、经过能力评定的人员执行作业，修理品须特别标示并留存修理项目记录，</a:t>
            </a:r>
            <a:r>
              <a:rPr lang="zh-CN" altLang="en-US" sz="2400" b="1" dirty="0" smtClean="0">
                <a:solidFill>
                  <a:schemeClr val="accent1"/>
                </a:solidFill>
              </a:rPr>
              <a:t>维修记录需具备可追溯性</a:t>
            </a:r>
            <a:r>
              <a:rPr lang="zh-CN" altLang="en-US" sz="2400" dirty="0" smtClean="0">
                <a:solidFill>
                  <a:schemeClr val="accent1"/>
                </a:solidFill>
              </a:rPr>
              <a:t>。</a:t>
            </a:r>
            <a:endParaRPr lang="zh-CN" altLang="en-US" sz="2400" dirty="0">
              <a:solidFill>
                <a:schemeClr val="accent1"/>
              </a:solidFill>
            </a:endParaRPr>
          </a:p>
        </p:txBody>
      </p:sp>
      <p:sp>
        <p:nvSpPr>
          <p:cNvPr id="32" name="TextBox 8"/>
          <p:cNvSpPr txBox="1"/>
          <p:nvPr/>
        </p:nvSpPr>
        <p:spPr>
          <a:xfrm>
            <a:off x="824035" y="233568"/>
            <a:ext cx="7176976" cy="553998"/>
          </a:xfrm>
          <a:prstGeom prst="rect">
            <a:avLst/>
          </a:prstGeom>
          <a:noFill/>
        </p:spPr>
        <p:txBody>
          <a:bodyPr wrap="square" lIns="0" tIns="0" rIns="0" bIns="0" rtlCol="0" anchor="ctr">
            <a:spAutoFit/>
          </a:bodyPr>
          <a:lstStyle/>
          <a:p>
            <a:r>
              <a:rPr lang="zh-CN" altLang="en-US" sz="36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三、</a:t>
            </a:r>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不合格品控制流程</a:t>
            </a:r>
            <a:endParaRPr lang="en-GB" altLang="zh-CN"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extLst>
      <p:ext uri="{BB962C8B-B14F-4D97-AF65-F5344CB8AC3E}">
        <p14:creationId xmlns:p14="http://schemas.microsoft.com/office/powerpoint/2010/main" xmlns="" val="7182100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barn(inVertical)">
                                      <p:cBhvr>
                                        <p:cTn id="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a:xfrm>
            <a:off x="1714467" y="1544623"/>
            <a:ext cx="9929882" cy="3693319"/>
          </a:xfrm>
          <a:prstGeom prst="rect">
            <a:avLst/>
          </a:prstGeom>
        </p:spPr>
        <p:txBody>
          <a:bodyPr wrap="square" lIns="0" tIns="0" rIns="0" bIns="0">
            <a:spAutoFit/>
          </a:bodyPr>
          <a:lstStyle/>
          <a:p>
            <a:pPr>
              <a:lnSpc>
                <a:spcPct val="200000"/>
              </a:lnSpc>
            </a:pP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七、</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 </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挑选</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处理流程</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a:t>
            </a:r>
            <a:endPar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endParaRPr lang="zh-CN" altLang="en-US" sz="2000" dirty="0" smtClean="0"/>
          </a:p>
          <a:p>
            <a:pPr>
              <a:lnSpc>
                <a:spcPct val="150000"/>
              </a:lnSpc>
            </a:pPr>
            <a:r>
              <a:rPr lang="zh-CN" altLang="en-US" sz="2400" b="1" dirty="0" smtClean="0"/>
              <a:t>         工艺</a:t>
            </a:r>
            <a:r>
              <a:rPr lang="zh-CN" altLang="en-US" sz="2400" b="1" dirty="0" smtClean="0"/>
              <a:t>根据产品的性能制定不合格品的测试挑选处理方法；质量根据外观质量要求，制定外观挑选标准</a:t>
            </a:r>
            <a:r>
              <a:rPr lang="zh-CN" altLang="en-US" sz="2400" b="1" dirty="0" smtClean="0"/>
              <a:t>；</a:t>
            </a:r>
            <a:endParaRPr lang="zh-CN" altLang="en-US" sz="2400" b="1" dirty="0" smtClean="0"/>
          </a:p>
          <a:p>
            <a:pPr>
              <a:lnSpc>
                <a:spcPct val="150000"/>
              </a:lnSpc>
            </a:pPr>
            <a:r>
              <a:rPr lang="zh-CN" altLang="en-US" sz="2400" b="1" dirty="0" smtClean="0"/>
              <a:t>        生产</a:t>
            </a:r>
            <a:r>
              <a:rPr lang="zh-CN" altLang="en-US" sz="2400" b="1" dirty="0" smtClean="0"/>
              <a:t>根据工艺提供的测试方式或质量提供的外观标准执行挑选作业</a:t>
            </a:r>
            <a:r>
              <a:rPr lang="zh-CN" altLang="en-US" sz="2400" b="1" dirty="0" smtClean="0"/>
              <a:t>；</a:t>
            </a:r>
            <a:endParaRPr lang="zh-CN" altLang="en-US" sz="2400" b="1" dirty="0" smtClean="0"/>
          </a:p>
          <a:p>
            <a:pPr>
              <a:lnSpc>
                <a:spcPct val="150000"/>
              </a:lnSpc>
            </a:pPr>
            <a:r>
              <a:rPr lang="zh-CN" altLang="en-US" sz="2400" b="1" dirty="0" smtClean="0"/>
              <a:t>         挑选</a:t>
            </a:r>
            <a:r>
              <a:rPr lang="zh-CN" altLang="en-US" sz="2400" b="1" dirty="0" smtClean="0"/>
              <a:t>后的良品、不良品须分别标示并留存挑选记录。良品流入下一工序，</a:t>
            </a:r>
            <a:r>
              <a:rPr lang="zh-CN" altLang="en-US" sz="2400" b="1" dirty="0" smtClean="0">
                <a:solidFill>
                  <a:schemeClr val="accent1"/>
                </a:solidFill>
              </a:rPr>
              <a:t>不良品隔离、标示。</a:t>
            </a:r>
            <a:endParaRPr lang="zh-CN" altLang="en-US" sz="2400" b="1" dirty="0">
              <a:solidFill>
                <a:schemeClr val="accent1"/>
              </a:solidFill>
            </a:endParaRPr>
          </a:p>
        </p:txBody>
      </p:sp>
      <p:sp>
        <p:nvSpPr>
          <p:cNvPr id="32" name="TextBox 8"/>
          <p:cNvSpPr txBox="1"/>
          <p:nvPr/>
        </p:nvSpPr>
        <p:spPr>
          <a:xfrm>
            <a:off x="824035" y="233568"/>
            <a:ext cx="7176976" cy="553998"/>
          </a:xfrm>
          <a:prstGeom prst="rect">
            <a:avLst/>
          </a:prstGeom>
          <a:noFill/>
        </p:spPr>
        <p:txBody>
          <a:bodyPr wrap="square" lIns="0" tIns="0" rIns="0" bIns="0" rtlCol="0" anchor="ctr">
            <a:spAutoFit/>
          </a:bodyPr>
          <a:lstStyle/>
          <a:p>
            <a:r>
              <a:rPr lang="zh-CN" altLang="en-US" sz="36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三、</a:t>
            </a:r>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不合格品控制流程</a:t>
            </a:r>
            <a:endParaRPr lang="en-GB" altLang="zh-CN"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extLst>
      <p:ext uri="{BB962C8B-B14F-4D97-AF65-F5344CB8AC3E}">
        <p14:creationId xmlns:p14="http://schemas.microsoft.com/office/powerpoint/2010/main" xmlns="" val="7182100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barn(inVertical)">
                                      <p:cBhvr>
                                        <p:cTn id="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任意多边形 21"/>
          <p:cNvSpPr/>
          <p:nvPr/>
        </p:nvSpPr>
        <p:spPr>
          <a:xfrm>
            <a:off x="1820863" y="1868181"/>
            <a:ext cx="2928658" cy="3765550"/>
          </a:xfrm>
          <a:custGeom>
            <a:avLst/>
            <a:gdLst>
              <a:gd name="connsiteX0" fmla="*/ 0 w 2928658"/>
              <a:gd name="connsiteY0" fmla="*/ 0 h 3765550"/>
              <a:gd name="connsiteX1" fmla="*/ 2928658 w 2928658"/>
              <a:gd name="connsiteY1" fmla="*/ 0 h 3765550"/>
              <a:gd name="connsiteX2" fmla="*/ 2928658 w 2928658"/>
              <a:gd name="connsiteY2" fmla="*/ 2504136 h 3765550"/>
              <a:gd name="connsiteX3" fmla="*/ 2928658 w 2928658"/>
              <a:gd name="connsiteY3" fmla="*/ 2667397 h 3765550"/>
              <a:gd name="connsiteX4" fmla="*/ 2928658 w 2928658"/>
              <a:gd name="connsiteY4" fmla="*/ 3286552 h 3765550"/>
              <a:gd name="connsiteX5" fmla="*/ 1464329 w 2928658"/>
              <a:gd name="connsiteY5" fmla="*/ 3765550 h 3765550"/>
              <a:gd name="connsiteX6" fmla="*/ 0 w 2928658"/>
              <a:gd name="connsiteY6" fmla="*/ 3286552 h 3765550"/>
              <a:gd name="connsiteX7" fmla="*/ 0 w 2928658"/>
              <a:gd name="connsiteY7" fmla="*/ 2667397 h 3765550"/>
              <a:gd name="connsiteX8" fmla="*/ 0 w 2928658"/>
              <a:gd name="connsiteY8" fmla="*/ 2504136 h 376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28658" h="3765550">
                <a:moveTo>
                  <a:pt x="0" y="0"/>
                </a:moveTo>
                <a:lnTo>
                  <a:pt x="2928658" y="0"/>
                </a:lnTo>
                <a:lnTo>
                  <a:pt x="2928658" y="2504136"/>
                </a:lnTo>
                <a:lnTo>
                  <a:pt x="2928658" y="2667397"/>
                </a:lnTo>
                <a:lnTo>
                  <a:pt x="2928658" y="3286552"/>
                </a:lnTo>
                <a:lnTo>
                  <a:pt x="1464329" y="3765550"/>
                </a:lnTo>
                <a:lnTo>
                  <a:pt x="0" y="3286552"/>
                </a:lnTo>
                <a:lnTo>
                  <a:pt x="0" y="2667397"/>
                </a:lnTo>
                <a:lnTo>
                  <a:pt x="0" y="250413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MH_Number_1"/>
          <p:cNvSpPr/>
          <p:nvPr>
            <p:custDataLst>
              <p:tags r:id="rId1"/>
            </p:custDataLst>
          </p:nvPr>
        </p:nvSpPr>
        <p:spPr>
          <a:xfrm>
            <a:off x="6724511" y="1890860"/>
            <a:ext cx="379667" cy="379667"/>
          </a:xfrm>
          <a:prstGeom prst="ellipse">
            <a:avLst/>
          </a:prstGeom>
          <a:solidFill>
            <a:schemeClr val="accent1"/>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109"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1</a:t>
            </a:r>
            <a:endParaRPr lang="zh-CN" altLang="en-US" sz="2109"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12" name="MH_Entry_1"/>
          <p:cNvSpPr/>
          <p:nvPr>
            <p:custDataLst>
              <p:tags r:id="rId2"/>
            </p:custDataLst>
          </p:nvPr>
        </p:nvSpPr>
        <p:spPr>
          <a:xfrm>
            <a:off x="7429507" y="1901813"/>
            <a:ext cx="3500462" cy="38946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0 w 2520280"/>
              <a:gd name="connsiteY7" fmla="*/ 0 h 1872208"/>
              <a:gd name="connsiteX0" fmla="*/ 0 w 2520280"/>
              <a:gd name="connsiteY0" fmla="*/ 1872208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0 h 1872208"/>
              <a:gd name="connsiteX5" fmla="*/ 2520280 w 2520280"/>
              <a:gd name="connsiteY5" fmla="*/ 0 h 1872208"/>
              <a:gd name="connsiteX6" fmla="*/ 0 w 2520280"/>
              <a:gd name="connsiteY6"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2520280 w 2520280"/>
              <a:gd name="connsiteY4" fmla="*/ 0 h 1872208"/>
              <a:gd name="connsiteX5" fmla="*/ 0 w 2520280"/>
              <a:gd name="connsiteY5"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34255 w 2520280"/>
              <a:gd name="connsiteY4" fmla="*/ 0 h 1872208"/>
              <a:gd name="connsiteX5" fmla="*/ 0 w 2520280"/>
              <a:gd name="connsiteY5"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7 w 2520280"/>
              <a:gd name="connsiteY4" fmla="*/ 6036 h 1872208"/>
              <a:gd name="connsiteX5" fmla="*/ 0 w 2520280"/>
              <a:gd name="connsiteY5" fmla="*/ 0 h 1872208"/>
              <a:gd name="connsiteX0" fmla="*/ 0 w 2520280"/>
              <a:gd name="connsiteY0" fmla="*/ 1890314 h 1890314"/>
              <a:gd name="connsiteX1" fmla="*/ 2520280 w 2520280"/>
              <a:gd name="connsiteY1" fmla="*/ 1890314 h 1890314"/>
              <a:gd name="connsiteX2" fmla="*/ 0 w 2520280"/>
              <a:gd name="connsiteY2" fmla="*/ 1890314 h 1890314"/>
              <a:gd name="connsiteX3" fmla="*/ 0 w 2520280"/>
              <a:gd name="connsiteY3" fmla="*/ 18106 h 1890314"/>
              <a:gd name="connsiteX4" fmla="*/ 53304 w 2520280"/>
              <a:gd name="connsiteY4" fmla="*/ 0 h 1890314"/>
              <a:gd name="connsiteX5" fmla="*/ 0 w 2520280"/>
              <a:gd name="connsiteY5" fmla="*/ 18106 h 1890314"/>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6 w 2520280"/>
              <a:gd name="connsiteY4" fmla="*/ 0 h 1872208"/>
              <a:gd name="connsiteX5" fmla="*/ 0 w 2520280"/>
              <a:gd name="connsiteY5"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r>
              <a:rPr lang="zh-CN" altLang="en-US" sz="2531" b="1" dirty="0" smtClean="0">
                <a:solidFill>
                  <a:schemeClr val="accent1"/>
                </a:solidFill>
                <a:latin typeface="Arial" panose="020B0604020202020204" pitchFamily="34" charset="0"/>
                <a:ea typeface="微软雅黑" panose="020B0503020204020204" pitchFamily="34" charset="-122"/>
                <a:sym typeface="Arial" panose="020B0604020202020204" pitchFamily="34" charset="0"/>
              </a:rPr>
              <a:t>不合格品管理的定义</a:t>
            </a:r>
            <a:endParaRPr lang="en-US" altLang="zh-CN" sz="2531" b="1" dirty="0" smtClean="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MH_Number_2"/>
          <p:cNvSpPr/>
          <p:nvPr>
            <p:custDataLst>
              <p:tags r:id="rId3"/>
            </p:custDataLst>
          </p:nvPr>
        </p:nvSpPr>
        <p:spPr>
          <a:xfrm>
            <a:off x="6724511" y="3154076"/>
            <a:ext cx="379667" cy="379667"/>
          </a:xfrm>
          <a:prstGeom prst="ellipse">
            <a:avLst/>
          </a:prstGeom>
          <a:solidFill>
            <a:schemeClr val="accent2"/>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109"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2</a:t>
            </a:r>
            <a:endParaRPr lang="zh-CN" altLang="en-US" sz="2109"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14" name="MH_Entry_2"/>
          <p:cNvSpPr/>
          <p:nvPr>
            <p:custDataLst>
              <p:tags r:id="rId4"/>
            </p:custDataLst>
          </p:nvPr>
        </p:nvSpPr>
        <p:spPr>
          <a:xfrm>
            <a:off x="7429507" y="3187697"/>
            <a:ext cx="3670606" cy="38946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0 w 2520280"/>
              <a:gd name="connsiteY7" fmla="*/ 0 h 1872208"/>
              <a:gd name="connsiteX0" fmla="*/ 0 w 2520280"/>
              <a:gd name="connsiteY0" fmla="*/ 1872208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0 h 1872208"/>
              <a:gd name="connsiteX5" fmla="*/ 2520280 w 2520280"/>
              <a:gd name="connsiteY5" fmla="*/ 0 h 1872208"/>
              <a:gd name="connsiteX6" fmla="*/ 0 w 2520280"/>
              <a:gd name="connsiteY6"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2520280 w 2520280"/>
              <a:gd name="connsiteY4" fmla="*/ 0 h 1872208"/>
              <a:gd name="connsiteX5" fmla="*/ 0 w 2520280"/>
              <a:gd name="connsiteY5"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34255 w 2520280"/>
              <a:gd name="connsiteY4" fmla="*/ 0 h 1872208"/>
              <a:gd name="connsiteX5" fmla="*/ 0 w 2520280"/>
              <a:gd name="connsiteY5"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7 w 2520280"/>
              <a:gd name="connsiteY4" fmla="*/ 6036 h 1872208"/>
              <a:gd name="connsiteX5" fmla="*/ 0 w 2520280"/>
              <a:gd name="connsiteY5" fmla="*/ 0 h 1872208"/>
              <a:gd name="connsiteX0" fmla="*/ 0 w 2520280"/>
              <a:gd name="connsiteY0" fmla="*/ 1890314 h 1890314"/>
              <a:gd name="connsiteX1" fmla="*/ 2520280 w 2520280"/>
              <a:gd name="connsiteY1" fmla="*/ 1890314 h 1890314"/>
              <a:gd name="connsiteX2" fmla="*/ 0 w 2520280"/>
              <a:gd name="connsiteY2" fmla="*/ 1890314 h 1890314"/>
              <a:gd name="connsiteX3" fmla="*/ 0 w 2520280"/>
              <a:gd name="connsiteY3" fmla="*/ 18106 h 1890314"/>
              <a:gd name="connsiteX4" fmla="*/ 53304 w 2520280"/>
              <a:gd name="connsiteY4" fmla="*/ 0 h 1890314"/>
              <a:gd name="connsiteX5" fmla="*/ 0 w 2520280"/>
              <a:gd name="connsiteY5" fmla="*/ 18106 h 1890314"/>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6 w 2520280"/>
              <a:gd name="connsiteY4" fmla="*/ 0 h 1872208"/>
              <a:gd name="connsiteX5" fmla="*/ 0 w 2520280"/>
              <a:gd name="connsiteY5"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lvl="0"/>
            <a:r>
              <a:rPr lang="zh-CN" altLang="en-US" sz="2531" b="1" dirty="0" smtClean="0">
                <a:solidFill>
                  <a:schemeClr val="accent2"/>
                </a:solidFill>
                <a:latin typeface="Arial" panose="020B0604020202020204" pitchFamily="34" charset="0"/>
                <a:ea typeface="微软雅黑" panose="020B0503020204020204" pitchFamily="34" charset="-122"/>
                <a:sym typeface="Arial" panose="020B0604020202020204" pitchFamily="34" charset="0"/>
              </a:rPr>
              <a:t>各部门职责的定义</a:t>
            </a:r>
            <a:endParaRPr lang="en-US" altLang="zh-CN" sz="2531" b="1" dirty="0" smtClean="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MH_Number_3"/>
          <p:cNvSpPr/>
          <p:nvPr>
            <p:custDataLst>
              <p:tags r:id="rId5"/>
            </p:custDataLst>
          </p:nvPr>
        </p:nvSpPr>
        <p:spPr>
          <a:xfrm>
            <a:off x="6795949" y="4417292"/>
            <a:ext cx="379667" cy="379667"/>
          </a:xfrm>
          <a:prstGeom prst="ellipse">
            <a:avLst/>
          </a:prstGeom>
          <a:solidFill>
            <a:schemeClr val="accent1"/>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109" b="1">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3</a:t>
            </a:r>
            <a:endParaRPr lang="zh-CN" altLang="en-US" sz="2109"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16" name="MH_Entry_3"/>
          <p:cNvSpPr/>
          <p:nvPr>
            <p:custDataLst>
              <p:tags r:id="rId6"/>
            </p:custDataLst>
          </p:nvPr>
        </p:nvSpPr>
        <p:spPr>
          <a:xfrm>
            <a:off x="7429507" y="4402143"/>
            <a:ext cx="3313416" cy="38946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0 w 2520280"/>
              <a:gd name="connsiteY7" fmla="*/ 0 h 1872208"/>
              <a:gd name="connsiteX0" fmla="*/ 0 w 2520280"/>
              <a:gd name="connsiteY0" fmla="*/ 1872208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0 h 1872208"/>
              <a:gd name="connsiteX5" fmla="*/ 2520280 w 2520280"/>
              <a:gd name="connsiteY5" fmla="*/ 0 h 1872208"/>
              <a:gd name="connsiteX6" fmla="*/ 0 w 2520280"/>
              <a:gd name="connsiteY6"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2520280 w 2520280"/>
              <a:gd name="connsiteY4" fmla="*/ 0 h 1872208"/>
              <a:gd name="connsiteX5" fmla="*/ 0 w 2520280"/>
              <a:gd name="connsiteY5"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34255 w 2520280"/>
              <a:gd name="connsiteY4" fmla="*/ 0 h 1872208"/>
              <a:gd name="connsiteX5" fmla="*/ 0 w 2520280"/>
              <a:gd name="connsiteY5"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7 w 2520280"/>
              <a:gd name="connsiteY4" fmla="*/ 6036 h 1872208"/>
              <a:gd name="connsiteX5" fmla="*/ 0 w 2520280"/>
              <a:gd name="connsiteY5" fmla="*/ 0 h 1872208"/>
              <a:gd name="connsiteX0" fmla="*/ 0 w 2520280"/>
              <a:gd name="connsiteY0" fmla="*/ 1890314 h 1890314"/>
              <a:gd name="connsiteX1" fmla="*/ 2520280 w 2520280"/>
              <a:gd name="connsiteY1" fmla="*/ 1890314 h 1890314"/>
              <a:gd name="connsiteX2" fmla="*/ 0 w 2520280"/>
              <a:gd name="connsiteY2" fmla="*/ 1890314 h 1890314"/>
              <a:gd name="connsiteX3" fmla="*/ 0 w 2520280"/>
              <a:gd name="connsiteY3" fmla="*/ 18106 h 1890314"/>
              <a:gd name="connsiteX4" fmla="*/ 53304 w 2520280"/>
              <a:gd name="connsiteY4" fmla="*/ 0 h 1890314"/>
              <a:gd name="connsiteX5" fmla="*/ 0 w 2520280"/>
              <a:gd name="connsiteY5" fmla="*/ 18106 h 1890314"/>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6 w 2520280"/>
              <a:gd name="connsiteY4" fmla="*/ 0 h 1872208"/>
              <a:gd name="connsiteX5" fmla="*/ 0 w 2520280"/>
              <a:gd name="connsiteY5"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lvl="0"/>
            <a:r>
              <a:rPr lang="zh-CN" altLang="en-US" sz="2531" b="1" dirty="0" smtClean="0">
                <a:solidFill>
                  <a:schemeClr val="accent1"/>
                </a:solidFill>
                <a:latin typeface="Arial" panose="020B0604020202020204" pitchFamily="34" charset="0"/>
                <a:ea typeface="微软雅黑" panose="020B0503020204020204" pitchFamily="34" charset="-122"/>
                <a:sym typeface="Arial" panose="020B0604020202020204" pitchFamily="34" charset="0"/>
              </a:rPr>
              <a:t>不合格品控制流程</a:t>
            </a:r>
            <a:endParaRPr lang="en-US" altLang="zh-CN" sz="2531" b="1" dirty="0" smtClean="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MH_Others_1"/>
          <p:cNvSpPr txBox="1"/>
          <p:nvPr>
            <p:custDataLst>
              <p:tags r:id="rId7"/>
            </p:custDataLst>
          </p:nvPr>
        </p:nvSpPr>
        <p:spPr>
          <a:xfrm>
            <a:off x="2185308" y="2565892"/>
            <a:ext cx="2199768" cy="1231106"/>
          </a:xfrm>
          <a:prstGeom prst="rect">
            <a:avLst/>
          </a:prstGeom>
          <a:noFill/>
        </p:spPr>
        <p:txBody>
          <a:bodyPr vert="horz" wrap="square" lIns="0" tIns="0" rIns="0" bIns="0" rtlCol="0" anchor="ctr" anchorCtr="0">
            <a:spAutoFit/>
          </a:bodyPr>
          <a:lstStyle/>
          <a:p>
            <a:pPr algn="ctr"/>
            <a:r>
              <a:rPr lang="zh-CN" altLang="en-US" sz="8000" b="1"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目录</a:t>
            </a:r>
            <a:endParaRPr lang="zh-CN" altLang="en-US" sz="80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MH_Others_2"/>
          <p:cNvSpPr txBox="1"/>
          <p:nvPr>
            <p:custDataLst>
              <p:tags r:id="rId8"/>
            </p:custDataLst>
          </p:nvPr>
        </p:nvSpPr>
        <p:spPr>
          <a:xfrm>
            <a:off x="2153187" y="3818493"/>
            <a:ext cx="2264010" cy="492443"/>
          </a:xfrm>
          <a:prstGeom prst="rect">
            <a:avLst/>
          </a:prstGeom>
          <a:noFill/>
        </p:spPr>
        <p:txBody>
          <a:bodyPr wrap="square" lIns="0" tIns="0" rIns="0" bIns="0">
            <a:spAutoFit/>
          </a:bodyPr>
          <a:lstStyle/>
          <a:p>
            <a:pPr algn="ctr">
              <a:defRPr/>
            </a:pPr>
            <a:r>
              <a:rPr lang="en-US" altLang="zh-CN" sz="3200" b="1" dirty="0">
                <a:solidFill>
                  <a:schemeClr val="bg1"/>
                </a:solidFill>
                <a:latin typeface="Arial" panose="020B0604020202020204" pitchFamily="34" charset="0"/>
                <a:ea typeface="微软雅黑" panose="020B0503020204020204" pitchFamily="34" charset="-122"/>
                <a:sym typeface="Arial" panose="020B0604020202020204" pitchFamily="34" charset="0"/>
              </a:rPr>
              <a:t>CONTENTS</a:t>
            </a:r>
            <a:endParaRPr lang="zh-CN" altLang="en-US" sz="32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 xmlns:p14="http://schemas.microsoft.com/office/powerpoint/2010/main" val="1367094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19"/>
                                        </p:tgtEl>
                                        <p:attrNameLst>
                                          <p:attrName>style.visibility</p:attrName>
                                        </p:attrNameLst>
                                      </p:cBhvr>
                                      <p:to>
                                        <p:strVal val="visible"/>
                                      </p:to>
                                    </p:set>
                                    <p:anim by="(-#ppt_w*2)" calcmode="lin" valueType="num">
                                      <p:cBhvr rctx="PPT">
                                        <p:cTn id="13" dur="500" autoRev="1" fill="hold">
                                          <p:stCondLst>
                                            <p:cond delay="0"/>
                                          </p:stCondLst>
                                        </p:cTn>
                                        <p:tgtEl>
                                          <p:spTgt spid="19"/>
                                        </p:tgtEl>
                                        <p:attrNameLst>
                                          <p:attrName>ppt_w</p:attrName>
                                        </p:attrNameLst>
                                      </p:cBhvr>
                                    </p:anim>
                                    <p:anim by="(#ppt_w*0.50)" calcmode="lin" valueType="num">
                                      <p:cBhvr>
                                        <p:cTn id="14" dur="500" decel="50000" autoRev="1" fill="hold">
                                          <p:stCondLst>
                                            <p:cond delay="0"/>
                                          </p:stCondLst>
                                        </p:cTn>
                                        <p:tgtEl>
                                          <p:spTgt spid="19"/>
                                        </p:tgtEl>
                                        <p:attrNameLst>
                                          <p:attrName>ppt_x</p:attrName>
                                        </p:attrNameLst>
                                      </p:cBhvr>
                                    </p:anim>
                                    <p:anim from="(-#ppt_h/2)" to="(#ppt_y)" calcmode="lin" valueType="num">
                                      <p:cBhvr>
                                        <p:cTn id="15" dur="1000" fill="hold">
                                          <p:stCondLst>
                                            <p:cond delay="0"/>
                                          </p:stCondLst>
                                        </p:cTn>
                                        <p:tgtEl>
                                          <p:spTgt spid="19"/>
                                        </p:tgtEl>
                                        <p:attrNameLst>
                                          <p:attrName>ppt_y</p:attrName>
                                        </p:attrNameLst>
                                      </p:cBhvr>
                                    </p:anim>
                                    <p:animRot by="21600000">
                                      <p:cBhvr>
                                        <p:cTn id="16" dur="1000" fill="hold">
                                          <p:stCondLst>
                                            <p:cond delay="0"/>
                                          </p:stCondLst>
                                        </p:cTn>
                                        <p:tgtEl>
                                          <p:spTgt spid="19"/>
                                        </p:tgtEl>
                                        <p:attrNameLst>
                                          <p:attrName>r</p:attrName>
                                        </p:attrNameLst>
                                      </p:cBhvr>
                                    </p:animRot>
                                  </p:childTnLst>
                                </p:cTn>
                              </p:par>
                              <p:par>
                                <p:cTn id="17" presetID="56" presetClass="entr" presetSubtype="0" fill="hold" grpId="0" nodeType="withEffect">
                                  <p:stCondLst>
                                    <p:cond delay="0"/>
                                  </p:stCondLst>
                                  <p:iterate type="lt">
                                    <p:tmPct val="10000"/>
                                  </p:iterate>
                                  <p:childTnLst>
                                    <p:set>
                                      <p:cBhvr>
                                        <p:cTn id="18" dur="1" fill="hold">
                                          <p:stCondLst>
                                            <p:cond delay="0"/>
                                          </p:stCondLst>
                                        </p:cTn>
                                        <p:tgtEl>
                                          <p:spTgt spid="20"/>
                                        </p:tgtEl>
                                        <p:attrNameLst>
                                          <p:attrName>style.visibility</p:attrName>
                                        </p:attrNameLst>
                                      </p:cBhvr>
                                      <p:to>
                                        <p:strVal val="visible"/>
                                      </p:to>
                                    </p:set>
                                    <p:anim by="(-#ppt_w*2)" calcmode="lin" valueType="num">
                                      <p:cBhvr rctx="PPT">
                                        <p:cTn id="19" dur="500" autoRev="1" fill="hold">
                                          <p:stCondLst>
                                            <p:cond delay="0"/>
                                          </p:stCondLst>
                                        </p:cTn>
                                        <p:tgtEl>
                                          <p:spTgt spid="20"/>
                                        </p:tgtEl>
                                        <p:attrNameLst>
                                          <p:attrName>ppt_w</p:attrName>
                                        </p:attrNameLst>
                                      </p:cBhvr>
                                    </p:anim>
                                    <p:anim by="(#ppt_w*0.50)" calcmode="lin" valueType="num">
                                      <p:cBhvr>
                                        <p:cTn id="20" dur="500" decel="50000" autoRev="1" fill="hold">
                                          <p:stCondLst>
                                            <p:cond delay="0"/>
                                          </p:stCondLst>
                                        </p:cTn>
                                        <p:tgtEl>
                                          <p:spTgt spid="20"/>
                                        </p:tgtEl>
                                        <p:attrNameLst>
                                          <p:attrName>ppt_x</p:attrName>
                                        </p:attrNameLst>
                                      </p:cBhvr>
                                    </p:anim>
                                    <p:anim from="(-#ppt_h/2)" to="(#ppt_y)" calcmode="lin" valueType="num">
                                      <p:cBhvr>
                                        <p:cTn id="21" dur="1000" fill="hold">
                                          <p:stCondLst>
                                            <p:cond delay="0"/>
                                          </p:stCondLst>
                                        </p:cTn>
                                        <p:tgtEl>
                                          <p:spTgt spid="20"/>
                                        </p:tgtEl>
                                        <p:attrNameLst>
                                          <p:attrName>ppt_y</p:attrName>
                                        </p:attrNameLst>
                                      </p:cBhvr>
                                    </p:anim>
                                    <p:animRot by="21600000">
                                      <p:cBhvr>
                                        <p:cTn id="22" dur="1000" fill="hold">
                                          <p:stCondLst>
                                            <p:cond delay="0"/>
                                          </p:stCondLst>
                                        </p:cTn>
                                        <p:tgtEl>
                                          <p:spTgt spid="20"/>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down)">
                                      <p:cBhvr>
                                        <p:cTn id="44" dur="500"/>
                                        <p:tgtEl>
                                          <p:spTgt spid="12"/>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down)">
                                      <p:cBhvr>
                                        <p:cTn id="47" dur="500"/>
                                        <p:tgtEl>
                                          <p:spTgt spid="14"/>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down)">
                                      <p:cBhvr>
                                        <p:cTn id="5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1" grpId="0" animBg="1"/>
      <p:bldP spid="12" grpId="0"/>
      <p:bldP spid="13" grpId="0" animBg="1"/>
      <p:bldP spid="14" grpId="0"/>
      <p:bldP spid="15" grpId="0" animBg="1"/>
      <p:bldP spid="16" grpId="0"/>
      <p:bldP spid="19" grpId="0"/>
      <p:bldP spid="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a:xfrm>
            <a:off x="1714467" y="1687499"/>
            <a:ext cx="9929882" cy="3139321"/>
          </a:xfrm>
          <a:prstGeom prst="rect">
            <a:avLst/>
          </a:prstGeom>
        </p:spPr>
        <p:txBody>
          <a:bodyPr wrap="square" lIns="0" tIns="0" rIns="0" bIns="0">
            <a:spAutoFit/>
          </a:bodyPr>
          <a:lstStyle/>
          <a:p>
            <a:pPr>
              <a:lnSpc>
                <a:spcPct val="200000"/>
              </a:lnSpc>
            </a:pP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八、</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 </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报废</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处理流程：</a:t>
            </a:r>
            <a:endPar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endParaRPr lang="zh-CN" altLang="en-US" sz="2000" dirty="0" smtClean="0"/>
          </a:p>
          <a:p>
            <a:pPr>
              <a:lnSpc>
                <a:spcPct val="150000"/>
              </a:lnSpc>
            </a:pPr>
            <a:r>
              <a:rPr lang="zh-CN" altLang="en-US" sz="2400" b="1" dirty="0" smtClean="0"/>
              <a:t>         不合格品</a:t>
            </a:r>
            <a:r>
              <a:rPr lang="zh-CN" altLang="en-US" sz="2400" b="1" dirty="0" smtClean="0"/>
              <a:t>报废由产品归属单位或责任单位提出，并填写报废申请单。</a:t>
            </a:r>
          </a:p>
          <a:p>
            <a:pPr>
              <a:lnSpc>
                <a:spcPct val="150000"/>
              </a:lnSpc>
            </a:pPr>
            <a:endParaRPr lang="zh-CN" altLang="en-US" sz="2400" b="1" dirty="0" smtClean="0"/>
          </a:p>
          <a:p>
            <a:pPr>
              <a:lnSpc>
                <a:spcPct val="150000"/>
              </a:lnSpc>
            </a:pPr>
            <a:r>
              <a:rPr lang="zh-CN" altLang="en-US" sz="2400" b="1" dirty="0" smtClean="0"/>
              <a:t>         不合格品</a:t>
            </a:r>
            <a:r>
              <a:rPr lang="zh-CN" altLang="en-US" sz="2400" b="1" dirty="0" smtClean="0"/>
              <a:t>的报废需经过工艺、质量、生产部门会签，由质量部全检确认，并最终经该厂厂长签核确认后方可执行。</a:t>
            </a:r>
            <a:endParaRPr lang="zh-CN" altLang="en-US" sz="2400" b="1" dirty="0"/>
          </a:p>
        </p:txBody>
      </p:sp>
      <p:sp>
        <p:nvSpPr>
          <p:cNvPr id="32" name="TextBox 8"/>
          <p:cNvSpPr txBox="1"/>
          <p:nvPr/>
        </p:nvSpPr>
        <p:spPr>
          <a:xfrm>
            <a:off x="824035" y="233568"/>
            <a:ext cx="7176976" cy="553998"/>
          </a:xfrm>
          <a:prstGeom prst="rect">
            <a:avLst/>
          </a:prstGeom>
          <a:noFill/>
        </p:spPr>
        <p:txBody>
          <a:bodyPr wrap="square" lIns="0" tIns="0" rIns="0" bIns="0" rtlCol="0" anchor="ctr">
            <a:spAutoFit/>
          </a:bodyPr>
          <a:lstStyle/>
          <a:p>
            <a:r>
              <a:rPr lang="zh-CN" altLang="en-US" sz="36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三、</a:t>
            </a:r>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不合格品控制流程</a:t>
            </a:r>
            <a:endParaRPr lang="en-GB" altLang="zh-CN"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extLst>
      <p:ext uri="{BB962C8B-B14F-4D97-AF65-F5344CB8AC3E}">
        <p14:creationId xmlns:p14="http://schemas.microsoft.com/office/powerpoint/2010/main" xmlns="" val="7182100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barn(inVertical)">
                                      <p:cBhvr>
                                        <p:cTn id="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a:xfrm>
            <a:off x="1643029" y="1115995"/>
            <a:ext cx="9929882" cy="5016758"/>
          </a:xfrm>
          <a:prstGeom prst="rect">
            <a:avLst/>
          </a:prstGeom>
        </p:spPr>
        <p:txBody>
          <a:bodyPr wrap="square" lIns="0" tIns="0" rIns="0" bIns="0">
            <a:spAutoFit/>
          </a:bodyPr>
          <a:lstStyle/>
          <a:p>
            <a:pPr>
              <a:lnSpc>
                <a:spcPct val="200000"/>
              </a:lnSpc>
            </a:pP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九、</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 特采处理流程：</a:t>
            </a:r>
            <a:endPar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endParaRPr lang="zh-CN" altLang="en-US" sz="1600" dirty="0" smtClean="0"/>
          </a:p>
          <a:p>
            <a:pPr>
              <a:lnSpc>
                <a:spcPct val="150000"/>
              </a:lnSpc>
            </a:pPr>
            <a:r>
              <a:rPr lang="zh-CN" altLang="en-US" b="1" dirty="0" smtClean="0"/>
              <a:t>特采</a:t>
            </a:r>
            <a:r>
              <a:rPr lang="zh-CN" altLang="en-US" b="1" dirty="0" smtClean="0"/>
              <a:t>申请须由材料或产品的需求部门提出：</a:t>
            </a:r>
            <a:r>
              <a:rPr lang="zh-CN" altLang="en-US" dirty="0" smtClean="0"/>
              <a:t>生产性材料由生产规划或采购提出申请，生产过程产品特采由生产规划或生产提出申请，生产成品由客户、业务或生产规划提出申请，其余状况由需求单位提出特采申请。</a:t>
            </a:r>
          </a:p>
          <a:p>
            <a:pPr>
              <a:lnSpc>
                <a:spcPct val="150000"/>
              </a:lnSpc>
            </a:pPr>
            <a:endParaRPr lang="zh-CN" altLang="en-US" dirty="0" smtClean="0"/>
          </a:p>
          <a:p>
            <a:pPr>
              <a:lnSpc>
                <a:spcPct val="150000"/>
              </a:lnSpc>
            </a:pPr>
            <a:r>
              <a:rPr lang="zh-CN" altLang="en-US" b="1" dirty="0" smtClean="0"/>
              <a:t>特采需经过工艺、质量、生产部门及相关方组成的原材料评审委员会会签：</a:t>
            </a:r>
            <a:r>
              <a:rPr lang="zh-CN" altLang="en-US" dirty="0" smtClean="0"/>
              <a:t>由工艺对电性能的影响进行判定并给出评审意见，由质量对外观的影响进行判定并给出评审意见，由生产对材料或产品对生产过程的影响程度进行判定并给出评审意见。如对产品最终性能或外观有影响时须由客户或业务代表客户签核同意方可继续执行特采。特采须由原材料评审委员会主席签字同意后方可成立。</a:t>
            </a:r>
          </a:p>
          <a:p>
            <a:pPr>
              <a:lnSpc>
                <a:spcPct val="150000"/>
              </a:lnSpc>
            </a:pPr>
            <a:endParaRPr lang="zh-CN" altLang="en-US" dirty="0" smtClean="0"/>
          </a:p>
          <a:p>
            <a:pPr>
              <a:lnSpc>
                <a:spcPct val="150000"/>
              </a:lnSpc>
            </a:pPr>
            <a:r>
              <a:rPr lang="zh-CN" altLang="en-US" dirty="0" smtClean="0"/>
              <a:t>特采材料须贴附特采标签进行标示并留存特采记录及生产过程的追溯性信息以备追溯性查证。</a:t>
            </a:r>
            <a:endParaRPr lang="zh-CN" altLang="en-US" dirty="0"/>
          </a:p>
        </p:txBody>
      </p:sp>
      <p:sp>
        <p:nvSpPr>
          <p:cNvPr id="32" name="TextBox 8"/>
          <p:cNvSpPr txBox="1"/>
          <p:nvPr/>
        </p:nvSpPr>
        <p:spPr>
          <a:xfrm>
            <a:off x="824035" y="233568"/>
            <a:ext cx="7176976" cy="553998"/>
          </a:xfrm>
          <a:prstGeom prst="rect">
            <a:avLst/>
          </a:prstGeom>
          <a:noFill/>
        </p:spPr>
        <p:txBody>
          <a:bodyPr wrap="square" lIns="0" tIns="0" rIns="0" bIns="0" rtlCol="0" anchor="ctr">
            <a:spAutoFit/>
          </a:bodyPr>
          <a:lstStyle/>
          <a:p>
            <a:r>
              <a:rPr lang="zh-CN" altLang="en-US" sz="36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三、</a:t>
            </a:r>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不合格品控制流程</a:t>
            </a:r>
            <a:endParaRPr lang="en-GB" altLang="zh-CN"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extLst>
      <p:ext uri="{BB962C8B-B14F-4D97-AF65-F5344CB8AC3E}">
        <p14:creationId xmlns:p14="http://schemas.microsoft.com/office/powerpoint/2010/main" xmlns="" val="7182100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barn(inVertical)">
                                      <p:cBhvr>
                                        <p:cTn id="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a:xfrm>
            <a:off x="1643029" y="1187433"/>
            <a:ext cx="9929882" cy="4678204"/>
          </a:xfrm>
          <a:prstGeom prst="rect">
            <a:avLst/>
          </a:prstGeom>
        </p:spPr>
        <p:txBody>
          <a:bodyPr wrap="square" lIns="0" tIns="0" rIns="0" bIns="0">
            <a:spAutoFit/>
          </a:bodyPr>
          <a:lstStyle/>
          <a:p>
            <a:pPr>
              <a:lnSpc>
                <a:spcPct val="200000"/>
              </a:lnSpc>
            </a:pP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十、</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 </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降</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档、降级处理流程：</a:t>
            </a:r>
            <a:endPar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pPr>
              <a:lnSpc>
                <a:spcPct val="150000"/>
              </a:lnSpc>
            </a:pPr>
            <a:endParaRPr lang="zh-CN" altLang="en-US" sz="1600" dirty="0" smtClean="0"/>
          </a:p>
          <a:p>
            <a:pPr>
              <a:lnSpc>
                <a:spcPct val="150000"/>
              </a:lnSpc>
            </a:pPr>
            <a:r>
              <a:rPr lang="zh-CN" altLang="en-US" sz="2000" b="1" dirty="0" smtClean="0"/>
              <a:t>          如</a:t>
            </a:r>
            <a:r>
              <a:rPr lang="zh-CN" altLang="en-US" sz="2000" b="1" dirty="0" smtClean="0"/>
              <a:t>材料或产品特性为分级或分档产品，如材料或产品不能满足标称的级别或档位的要求，但可以完全符合下一个或下几个等级或档位的要求，则可执行降级或降档的操作</a:t>
            </a:r>
            <a:r>
              <a:rPr lang="zh-CN" altLang="en-US" sz="2000" b="1" dirty="0" smtClean="0"/>
              <a:t>。</a:t>
            </a:r>
            <a:endParaRPr lang="zh-CN" altLang="en-US" sz="2000" b="1" dirty="0" smtClean="0"/>
          </a:p>
          <a:p>
            <a:pPr>
              <a:lnSpc>
                <a:spcPct val="150000"/>
              </a:lnSpc>
            </a:pPr>
            <a:r>
              <a:rPr lang="zh-CN" altLang="en-US" sz="2000" b="1" dirty="0" smtClean="0"/>
              <a:t>         材料</a:t>
            </a:r>
            <a:r>
              <a:rPr lang="zh-CN" altLang="en-US" sz="2000" b="1" dirty="0" smtClean="0"/>
              <a:t>或产品的降级、降档需经过工艺、质量、生产等相关部门组成的原材料评审委员会评审：由工艺对电性能进行判定并给出评审意见，由质量对外观进行判定并给出评审意见，由生产对材料或产品对生产过程的影响程度进行判定并给出评审意见。材料或产品的降级、降档需经过该材料或产品的供方同意或由采购代表供方同意方可继续执行，降级、降档需经原材料评审委员会主席签字同意后方可成立</a:t>
            </a:r>
            <a:r>
              <a:rPr lang="zh-CN" altLang="en-US" sz="2000" b="1" dirty="0" smtClean="0"/>
              <a:t>。</a:t>
            </a:r>
            <a:endParaRPr lang="zh-CN" altLang="en-US" sz="2000" b="1" dirty="0" smtClean="0"/>
          </a:p>
          <a:p>
            <a:pPr>
              <a:lnSpc>
                <a:spcPct val="150000"/>
              </a:lnSpc>
            </a:pPr>
            <a:r>
              <a:rPr lang="zh-CN" altLang="en-US" sz="2000" b="1" dirty="0" smtClean="0"/>
              <a:t>          降级</a:t>
            </a:r>
            <a:r>
              <a:rPr lang="zh-CN" altLang="en-US" sz="2000" b="1" dirty="0" smtClean="0"/>
              <a:t>、降档须留存评审记录及生产过程的追溯性信息以备追溯性查证。</a:t>
            </a:r>
            <a:endParaRPr lang="zh-CN" altLang="en-US" sz="2000" b="1" dirty="0"/>
          </a:p>
        </p:txBody>
      </p:sp>
      <p:sp>
        <p:nvSpPr>
          <p:cNvPr id="32" name="TextBox 8"/>
          <p:cNvSpPr txBox="1"/>
          <p:nvPr/>
        </p:nvSpPr>
        <p:spPr>
          <a:xfrm>
            <a:off x="824035" y="233568"/>
            <a:ext cx="7176976" cy="553998"/>
          </a:xfrm>
          <a:prstGeom prst="rect">
            <a:avLst/>
          </a:prstGeom>
          <a:noFill/>
        </p:spPr>
        <p:txBody>
          <a:bodyPr wrap="square" lIns="0" tIns="0" rIns="0" bIns="0" rtlCol="0" anchor="ctr">
            <a:spAutoFit/>
          </a:bodyPr>
          <a:lstStyle/>
          <a:p>
            <a:r>
              <a:rPr lang="zh-CN" altLang="en-US" sz="36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三、</a:t>
            </a:r>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不合格品控制流程</a:t>
            </a:r>
            <a:endParaRPr lang="en-GB" altLang="zh-CN"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extLst>
      <p:ext uri="{BB962C8B-B14F-4D97-AF65-F5344CB8AC3E}">
        <p14:creationId xmlns:p14="http://schemas.microsoft.com/office/powerpoint/2010/main" xmlns="" val="7182100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barn(inVertical)">
                                      <p:cBhvr>
                                        <p:cTn id="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a:xfrm>
            <a:off x="1643029" y="1187433"/>
            <a:ext cx="9929882" cy="522194"/>
          </a:xfrm>
          <a:prstGeom prst="rect">
            <a:avLst/>
          </a:prstGeom>
        </p:spPr>
        <p:txBody>
          <a:bodyPr wrap="square" lIns="0" tIns="0" rIns="0" bIns="0">
            <a:spAutoFit/>
          </a:bodyPr>
          <a:lstStyle/>
          <a:p>
            <a:pPr>
              <a:lnSpc>
                <a:spcPct val="200000"/>
              </a:lnSpc>
            </a:pP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附件：</a:t>
            </a:r>
            <a:endPar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TextBox 8"/>
          <p:cNvSpPr txBox="1"/>
          <p:nvPr/>
        </p:nvSpPr>
        <p:spPr>
          <a:xfrm>
            <a:off x="824035" y="233568"/>
            <a:ext cx="7176976" cy="553998"/>
          </a:xfrm>
          <a:prstGeom prst="rect">
            <a:avLst/>
          </a:prstGeom>
          <a:noFill/>
        </p:spPr>
        <p:txBody>
          <a:bodyPr wrap="square" lIns="0" tIns="0" rIns="0" bIns="0" rtlCol="0" anchor="ctr">
            <a:spAutoFit/>
          </a:bodyPr>
          <a:lstStyle/>
          <a:p>
            <a:r>
              <a:rPr lang="zh-CN" altLang="en-US" sz="36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三、</a:t>
            </a:r>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不合格品控制流程</a:t>
            </a:r>
            <a:endParaRPr lang="en-GB" altLang="zh-CN"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1026" name="Picture 2"/>
          <p:cNvPicPr>
            <a:picLocks noChangeAspect="1" noChangeArrowheads="1"/>
          </p:cNvPicPr>
          <p:nvPr/>
        </p:nvPicPr>
        <p:blipFill>
          <a:blip r:embed="rId3"/>
          <a:srcRect/>
          <a:stretch>
            <a:fillRect/>
          </a:stretch>
        </p:blipFill>
        <p:spPr bwMode="auto">
          <a:xfrm>
            <a:off x="2786037" y="901681"/>
            <a:ext cx="7715304" cy="5493620"/>
          </a:xfrm>
          <a:prstGeom prst="rect">
            <a:avLst/>
          </a:prstGeom>
          <a:noFill/>
          <a:ln w="9525">
            <a:noFill/>
            <a:miter lim="800000"/>
            <a:headEnd/>
            <a:tailEnd/>
          </a:ln>
          <a:effectLst/>
        </p:spPr>
      </p:pic>
    </p:spTree>
    <p:extLst>
      <p:ext uri="{BB962C8B-B14F-4D97-AF65-F5344CB8AC3E}">
        <p14:creationId xmlns:p14="http://schemas.microsoft.com/office/powerpoint/2010/main" xmlns="" val="7182100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barn(inVertical)">
                                      <p:cBhvr>
                                        <p:cTn id="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a:xfrm>
            <a:off x="1643029" y="1187433"/>
            <a:ext cx="9929882" cy="522194"/>
          </a:xfrm>
          <a:prstGeom prst="rect">
            <a:avLst/>
          </a:prstGeom>
        </p:spPr>
        <p:txBody>
          <a:bodyPr wrap="square" lIns="0" tIns="0" rIns="0" bIns="0">
            <a:spAutoFit/>
          </a:bodyPr>
          <a:lstStyle/>
          <a:p>
            <a:pPr>
              <a:lnSpc>
                <a:spcPct val="200000"/>
              </a:lnSpc>
            </a:pP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附件：</a:t>
            </a:r>
            <a:endPar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TextBox 8"/>
          <p:cNvSpPr txBox="1"/>
          <p:nvPr/>
        </p:nvSpPr>
        <p:spPr>
          <a:xfrm>
            <a:off x="824035" y="233568"/>
            <a:ext cx="7176976" cy="553998"/>
          </a:xfrm>
          <a:prstGeom prst="rect">
            <a:avLst/>
          </a:prstGeom>
          <a:noFill/>
        </p:spPr>
        <p:txBody>
          <a:bodyPr wrap="square" lIns="0" tIns="0" rIns="0" bIns="0" rtlCol="0" anchor="ctr">
            <a:spAutoFit/>
          </a:bodyPr>
          <a:lstStyle/>
          <a:p>
            <a:r>
              <a:rPr lang="zh-CN" altLang="en-US" sz="36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三、</a:t>
            </a:r>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不合格品控制流程</a:t>
            </a:r>
            <a:endParaRPr lang="en-GB" altLang="zh-CN"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2050" name="Picture 2"/>
          <p:cNvPicPr>
            <a:picLocks noChangeAspect="1" noChangeArrowheads="1"/>
          </p:cNvPicPr>
          <p:nvPr/>
        </p:nvPicPr>
        <p:blipFill>
          <a:blip r:embed="rId3"/>
          <a:srcRect/>
          <a:stretch>
            <a:fillRect/>
          </a:stretch>
        </p:blipFill>
        <p:spPr bwMode="auto">
          <a:xfrm>
            <a:off x="3500417" y="973119"/>
            <a:ext cx="6072230" cy="5900880"/>
          </a:xfrm>
          <a:prstGeom prst="rect">
            <a:avLst/>
          </a:prstGeom>
          <a:noFill/>
          <a:ln w="9525">
            <a:noFill/>
            <a:miter lim="800000"/>
            <a:headEnd/>
            <a:tailEnd/>
          </a:ln>
          <a:effectLst/>
        </p:spPr>
      </p:pic>
    </p:spTree>
    <p:extLst>
      <p:ext uri="{BB962C8B-B14F-4D97-AF65-F5344CB8AC3E}">
        <p14:creationId xmlns:p14="http://schemas.microsoft.com/office/powerpoint/2010/main" xmlns="" val="7182100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barn(inVertical)">
                                      <p:cBhvr>
                                        <p:cTn id="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Box 8"/>
          <p:cNvSpPr txBox="1"/>
          <p:nvPr/>
        </p:nvSpPr>
        <p:spPr>
          <a:xfrm>
            <a:off x="824035" y="233568"/>
            <a:ext cx="9534430" cy="492443"/>
          </a:xfrm>
          <a:prstGeom prst="rect">
            <a:avLst/>
          </a:prstGeom>
          <a:noFill/>
        </p:spPr>
        <p:txBody>
          <a:bodyPr wrap="square" lIns="0" tIns="0" rIns="0" bIns="0" rtlCol="0" anchor="ctr">
            <a:spAutoFit/>
          </a:bodyPr>
          <a:lstStyle/>
          <a:p>
            <a:r>
              <a:rPr lang="en-US" altLang="zh-CN"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ISO9001</a:t>
            </a:r>
            <a:r>
              <a:rPr lang="zh-CN" altLang="en-US"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a:t>
            </a:r>
            <a:r>
              <a:rPr lang="en-US" altLang="zh-CN"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2015</a:t>
            </a:r>
            <a:r>
              <a:rPr lang="zh-CN" altLang="en-US"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标准学习</a:t>
            </a:r>
            <a:r>
              <a:rPr lang="en-US" altLang="zh-CN"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——8.7</a:t>
            </a:r>
            <a:r>
              <a:rPr lang="zh-CN" altLang="en-US"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不合格品控制</a:t>
            </a:r>
            <a:endParaRPr lang="zh-CN" altLang="en-US"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Rectangle 59"/>
          <p:cNvSpPr/>
          <p:nvPr/>
        </p:nvSpPr>
        <p:spPr>
          <a:xfrm>
            <a:off x="1643029" y="1258871"/>
            <a:ext cx="9929882" cy="4308872"/>
          </a:xfrm>
          <a:prstGeom prst="rect">
            <a:avLst/>
          </a:prstGeom>
        </p:spPr>
        <p:txBody>
          <a:bodyPr wrap="square" lIns="0" tIns="0" rIns="0" bIns="0">
            <a:spAutoFit/>
          </a:bodyPr>
          <a:lstStyle/>
          <a:p>
            <a:pPr>
              <a:lnSpc>
                <a:spcPct val="200000"/>
              </a:lnSpc>
            </a:pP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一、</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 </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标准条款：</a:t>
            </a:r>
            <a:endParaRPr lang="zh-CN" altLang="en-US" sz="1600" dirty="0" smtClean="0"/>
          </a:p>
          <a:p>
            <a:pPr>
              <a:lnSpc>
                <a:spcPct val="200000"/>
              </a:lnSpc>
            </a:pPr>
            <a:r>
              <a:rPr lang="en-US" altLang="zh-CN" sz="2400" b="1" dirty="0" smtClean="0"/>
              <a:t>         8.7.1 </a:t>
            </a:r>
            <a:r>
              <a:rPr lang="zh-CN" altLang="en-US" sz="2400" b="1" dirty="0" smtClean="0"/>
              <a:t>组织应确保对不符合要求的输出进行识别和控制，以防止非预期的使用或交付</a:t>
            </a:r>
            <a:r>
              <a:rPr lang="zh-CN" altLang="en-US" sz="2400" b="1" dirty="0" smtClean="0"/>
              <a:t>。</a:t>
            </a:r>
            <a:endParaRPr lang="zh-CN" altLang="en-US" sz="2400" b="1" dirty="0" smtClean="0"/>
          </a:p>
          <a:p>
            <a:pPr>
              <a:lnSpc>
                <a:spcPct val="200000"/>
              </a:lnSpc>
            </a:pPr>
            <a:r>
              <a:rPr lang="zh-CN" altLang="en-US" sz="2400" b="1" dirty="0" smtClean="0"/>
              <a:t>         组织</a:t>
            </a:r>
            <a:r>
              <a:rPr lang="zh-CN" altLang="en-US" sz="2400" b="1" dirty="0" smtClean="0"/>
              <a:t>应根据不合格的性质及其对产品和服务符合性的影响采取适当措施。这也适用于在产品交付之后，以及在服务提供期间或之后发现的不合格产品和服务。</a:t>
            </a:r>
            <a:endParaRPr lang="zh-CN" altLang="en-US" sz="2400" b="1" dirty="0"/>
          </a:p>
        </p:txBody>
      </p:sp>
    </p:spTree>
    <p:extLst>
      <p:ext uri="{BB962C8B-B14F-4D97-AF65-F5344CB8AC3E}">
        <p14:creationId xmlns:p14="http://schemas.microsoft.com/office/powerpoint/2010/main" xmlns="" val="100526057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Box 8"/>
          <p:cNvSpPr txBox="1"/>
          <p:nvPr/>
        </p:nvSpPr>
        <p:spPr>
          <a:xfrm>
            <a:off x="824035" y="233568"/>
            <a:ext cx="9534430" cy="492443"/>
          </a:xfrm>
          <a:prstGeom prst="rect">
            <a:avLst/>
          </a:prstGeom>
          <a:noFill/>
        </p:spPr>
        <p:txBody>
          <a:bodyPr wrap="square" lIns="0" tIns="0" rIns="0" bIns="0" rtlCol="0" anchor="ctr">
            <a:spAutoFit/>
          </a:bodyPr>
          <a:lstStyle/>
          <a:p>
            <a:r>
              <a:rPr lang="en-US" altLang="zh-CN"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ISO9001</a:t>
            </a:r>
            <a:r>
              <a:rPr lang="zh-CN" altLang="en-US"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a:t>
            </a:r>
            <a:r>
              <a:rPr lang="en-US" altLang="zh-CN"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2015</a:t>
            </a:r>
            <a:r>
              <a:rPr lang="zh-CN" altLang="en-US"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标准学习</a:t>
            </a:r>
            <a:r>
              <a:rPr lang="en-US" altLang="zh-CN"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——8.7</a:t>
            </a:r>
            <a:r>
              <a:rPr lang="zh-CN" altLang="en-US"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不合格品控制</a:t>
            </a:r>
            <a:endParaRPr lang="zh-CN" altLang="en-US"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Rectangle 59"/>
          <p:cNvSpPr/>
          <p:nvPr/>
        </p:nvSpPr>
        <p:spPr>
          <a:xfrm>
            <a:off x="2928913" y="901681"/>
            <a:ext cx="6643734" cy="5632311"/>
          </a:xfrm>
          <a:prstGeom prst="rect">
            <a:avLst/>
          </a:prstGeom>
        </p:spPr>
        <p:txBody>
          <a:bodyPr wrap="square" lIns="0" tIns="0" rIns="0" bIns="0">
            <a:spAutoFit/>
          </a:bodyPr>
          <a:lstStyle/>
          <a:p>
            <a:pPr>
              <a:lnSpc>
                <a:spcPct val="200000"/>
              </a:lnSpc>
            </a:pP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一、</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 </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标准条款：</a:t>
            </a:r>
            <a:endParaRPr lang="zh-CN" altLang="en-US" dirty="0" smtClean="0"/>
          </a:p>
          <a:p>
            <a:pPr>
              <a:lnSpc>
                <a:spcPct val="150000"/>
              </a:lnSpc>
            </a:pPr>
            <a:r>
              <a:rPr lang="zh-CN" altLang="en-US" sz="2000" b="1" dirty="0" smtClean="0"/>
              <a:t>组织应</a:t>
            </a:r>
            <a:r>
              <a:rPr lang="zh-CN" altLang="en-US" sz="2000" b="1" dirty="0" smtClean="0"/>
              <a:t>通过下列一种或几种途径处置不合格输出：</a:t>
            </a:r>
          </a:p>
          <a:p>
            <a:pPr>
              <a:lnSpc>
                <a:spcPct val="150000"/>
              </a:lnSpc>
            </a:pPr>
            <a:r>
              <a:rPr lang="en-US" altLang="zh-CN" dirty="0" smtClean="0"/>
              <a:t>a</a:t>
            </a:r>
            <a:r>
              <a:rPr lang="zh-CN" altLang="en-US" dirty="0" smtClean="0"/>
              <a:t>）纠正；</a:t>
            </a:r>
          </a:p>
          <a:p>
            <a:pPr>
              <a:lnSpc>
                <a:spcPct val="150000"/>
              </a:lnSpc>
            </a:pPr>
            <a:r>
              <a:rPr lang="en-US" altLang="zh-CN" dirty="0" smtClean="0"/>
              <a:t>b</a:t>
            </a:r>
            <a:r>
              <a:rPr lang="zh-CN" altLang="en-US" dirty="0" smtClean="0"/>
              <a:t>）隔离、限制、退货或暂停对产品和服务的提供；</a:t>
            </a:r>
          </a:p>
          <a:p>
            <a:pPr>
              <a:lnSpc>
                <a:spcPct val="150000"/>
              </a:lnSpc>
            </a:pPr>
            <a:r>
              <a:rPr lang="en-US" altLang="zh-CN" dirty="0" smtClean="0"/>
              <a:t>c</a:t>
            </a:r>
            <a:r>
              <a:rPr lang="zh-CN" altLang="en-US" dirty="0" smtClean="0"/>
              <a:t>）告知顾客；</a:t>
            </a:r>
          </a:p>
          <a:p>
            <a:pPr>
              <a:lnSpc>
                <a:spcPct val="150000"/>
              </a:lnSpc>
            </a:pPr>
            <a:r>
              <a:rPr lang="en-US" altLang="zh-CN" dirty="0" smtClean="0"/>
              <a:t>d</a:t>
            </a:r>
            <a:r>
              <a:rPr lang="zh-CN" altLang="en-US" dirty="0" smtClean="0"/>
              <a:t>）获得让步接收的授权。</a:t>
            </a:r>
          </a:p>
          <a:p>
            <a:endParaRPr lang="zh-CN" altLang="en-US" sz="2000" dirty="0" smtClean="0"/>
          </a:p>
          <a:p>
            <a:r>
              <a:rPr lang="zh-CN" altLang="en-US" sz="2000" b="1" dirty="0" smtClean="0"/>
              <a:t>对不合格输出进行纠正之后应验证其是否符合要求</a:t>
            </a:r>
            <a:r>
              <a:rPr lang="zh-CN" altLang="en-US" sz="2000" b="1" dirty="0" smtClean="0"/>
              <a:t>。</a:t>
            </a:r>
            <a:r>
              <a:rPr lang="zh-CN" altLang="en-US" sz="2000" dirty="0" smtClean="0"/>
              <a:t/>
            </a:r>
            <a:br>
              <a:rPr lang="zh-CN" altLang="en-US" sz="2000" dirty="0" smtClean="0"/>
            </a:br>
            <a:endParaRPr lang="zh-CN" altLang="en-US" sz="2000" dirty="0" smtClean="0"/>
          </a:p>
          <a:p>
            <a:r>
              <a:rPr lang="en-US" altLang="zh-CN" sz="2000" b="1" dirty="0" smtClean="0">
                <a:solidFill>
                  <a:schemeClr val="accent1"/>
                </a:solidFill>
              </a:rPr>
              <a:t>8.7.2 </a:t>
            </a:r>
            <a:r>
              <a:rPr lang="zh-CN" altLang="en-US" sz="2000" b="1" dirty="0" smtClean="0">
                <a:solidFill>
                  <a:schemeClr val="accent1"/>
                </a:solidFill>
              </a:rPr>
              <a:t>组织应保留下列成文信息，以</a:t>
            </a:r>
            <a:r>
              <a:rPr lang="zh-CN" altLang="en-US" sz="2000" b="1" dirty="0" smtClean="0">
                <a:solidFill>
                  <a:schemeClr val="accent1"/>
                </a:solidFill>
              </a:rPr>
              <a:t>：</a:t>
            </a:r>
            <a:endParaRPr lang="zh-CN" altLang="en-US" sz="2000" b="1" dirty="0" smtClean="0">
              <a:solidFill>
                <a:schemeClr val="accent1"/>
              </a:solidFill>
            </a:endParaRPr>
          </a:p>
          <a:p>
            <a:pPr>
              <a:lnSpc>
                <a:spcPct val="150000"/>
              </a:lnSpc>
            </a:pPr>
            <a:r>
              <a:rPr lang="en-US" altLang="zh-CN" dirty="0" smtClean="0"/>
              <a:t>a</a:t>
            </a:r>
            <a:r>
              <a:rPr lang="zh-CN" altLang="en-US" dirty="0" smtClean="0"/>
              <a:t>）描述不合格；</a:t>
            </a:r>
          </a:p>
          <a:p>
            <a:pPr>
              <a:lnSpc>
                <a:spcPct val="150000"/>
              </a:lnSpc>
            </a:pPr>
            <a:r>
              <a:rPr lang="en-US" altLang="zh-CN" dirty="0" smtClean="0"/>
              <a:t>b</a:t>
            </a:r>
            <a:r>
              <a:rPr lang="zh-CN" altLang="en-US" dirty="0" smtClean="0"/>
              <a:t>）描述所采取的措施；</a:t>
            </a:r>
          </a:p>
          <a:p>
            <a:pPr>
              <a:lnSpc>
                <a:spcPct val="150000"/>
              </a:lnSpc>
            </a:pPr>
            <a:r>
              <a:rPr lang="en-US" altLang="zh-CN" dirty="0" smtClean="0"/>
              <a:t>c</a:t>
            </a:r>
            <a:r>
              <a:rPr lang="zh-CN" altLang="en-US" dirty="0" smtClean="0"/>
              <a:t>）描述获得的让步；</a:t>
            </a:r>
          </a:p>
          <a:p>
            <a:pPr>
              <a:lnSpc>
                <a:spcPct val="150000"/>
              </a:lnSpc>
            </a:pPr>
            <a:r>
              <a:rPr lang="en-US" altLang="zh-CN" dirty="0" smtClean="0"/>
              <a:t>d</a:t>
            </a:r>
            <a:r>
              <a:rPr lang="zh-CN" altLang="en-US" dirty="0" smtClean="0"/>
              <a:t>）识别处置不合格的授权。</a:t>
            </a:r>
            <a:endParaRPr lang="zh-CN" altLang="en-US" dirty="0"/>
          </a:p>
        </p:txBody>
      </p:sp>
    </p:spTree>
    <p:extLst>
      <p:ext uri="{BB962C8B-B14F-4D97-AF65-F5344CB8AC3E}">
        <p14:creationId xmlns:p14="http://schemas.microsoft.com/office/powerpoint/2010/main" xmlns="" val="100526057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Box 8"/>
          <p:cNvSpPr txBox="1"/>
          <p:nvPr/>
        </p:nvSpPr>
        <p:spPr>
          <a:xfrm>
            <a:off x="824035" y="233568"/>
            <a:ext cx="9534430" cy="492443"/>
          </a:xfrm>
          <a:prstGeom prst="rect">
            <a:avLst/>
          </a:prstGeom>
          <a:noFill/>
        </p:spPr>
        <p:txBody>
          <a:bodyPr wrap="square" lIns="0" tIns="0" rIns="0" bIns="0" rtlCol="0" anchor="ctr">
            <a:spAutoFit/>
          </a:bodyPr>
          <a:lstStyle/>
          <a:p>
            <a:r>
              <a:rPr lang="en-US" altLang="zh-CN"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ISO9001</a:t>
            </a:r>
            <a:r>
              <a:rPr lang="zh-CN" altLang="en-US"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a:t>
            </a:r>
            <a:r>
              <a:rPr lang="en-US" altLang="zh-CN"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2015</a:t>
            </a:r>
            <a:r>
              <a:rPr lang="zh-CN" altLang="en-US"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标准学习</a:t>
            </a:r>
            <a:r>
              <a:rPr lang="en-US" altLang="zh-CN"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——8.7</a:t>
            </a:r>
            <a:r>
              <a:rPr lang="zh-CN" altLang="en-US"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不合格品控制</a:t>
            </a:r>
            <a:endParaRPr lang="zh-CN" altLang="en-US"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Rectangle 59"/>
          <p:cNvSpPr/>
          <p:nvPr/>
        </p:nvSpPr>
        <p:spPr>
          <a:xfrm>
            <a:off x="1857343" y="1115995"/>
            <a:ext cx="9144064" cy="5232202"/>
          </a:xfrm>
          <a:prstGeom prst="rect">
            <a:avLst/>
          </a:prstGeom>
        </p:spPr>
        <p:txBody>
          <a:bodyPr wrap="square" lIns="0" tIns="0" rIns="0" bIns="0">
            <a:spAutoFit/>
          </a:bodyPr>
          <a:lstStyle/>
          <a:p>
            <a:pPr>
              <a:lnSpc>
                <a:spcPct val="200000"/>
              </a:lnSpc>
            </a:pP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二、</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 </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标准变化及解读：</a:t>
            </a:r>
            <a:endParaRPr lang="zh-CN" altLang="en-US" dirty="0" smtClean="0"/>
          </a:p>
          <a:p>
            <a:pPr>
              <a:lnSpc>
                <a:spcPct val="150000"/>
              </a:lnSpc>
            </a:pPr>
            <a:r>
              <a:rPr lang="en-US" altLang="zh-CN" sz="2000" dirty="0" smtClean="0"/>
              <a:t>1. </a:t>
            </a:r>
            <a:r>
              <a:rPr lang="zh-CN" altLang="en-US" sz="2000" dirty="0" smtClean="0"/>
              <a:t>新标准用“不合格输出”替代了“不合格品”的提法，更适合各行业，特别是服务业。服务型组织应结合自身特点识别不合格输出的类型和具体内容，并在其质量管理体系中加以规定，避免按照标准生搬硬套，甚至照搬制造业的做法</a:t>
            </a:r>
            <a:r>
              <a:rPr lang="zh-CN" altLang="en-US" sz="2000" dirty="0" smtClean="0"/>
              <a:t>。</a:t>
            </a:r>
            <a:r>
              <a:rPr lang="zh-CN" altLang="en-US" sz="2000" dirty="0" smtClean="0"/>
              <a:t/>
            </a:r>
            <a:br>
              <a:rPr lang="zh-CN" altLang="en-US" sz="2000" dirty="0" smtClean="0"/>
            </a:br>
            <a:endParaRPr lang="zh-CN" altLang="en-US" sz="2000" dirty="0" smtClean="0"/>
          </a:p>
          <a:p>
            <a:pPr>
              <a:lnSpc>
                <a:spcPct val="150000"/>
              </a:lnSpc>
            </a:pPr>
            <a:r>
              <a:rPr lang="en-US" altLang="zh-CN" sz="2000" dirty="0" smtClean="0"/>
              <a:t>2. </a:t>
            </a:r>
            <a:r>
              <a:rPr lang="zh-CN" altLang="en-US" sz="2000" dirty="0" smtClean="0"/>
              <a:t>删除了</a:t>
            </a:r>
            <a:r>
              <a:rPr lang="en-US" altLang="zh-CN" sz="2000" dirty="0" smtClean="0"/>
              <a:t>2008</a:t>
            </a:r>
            <a:r>
              <a:rPr lang="zh-CN" altLang="en-US" sz="2000" dirty="0" smtClean="0"/>
              <a:t>版标准中对处理不合格品的控制、职责和权限要有形成文件的程序的要求。当然，组织仍可以根据需要制定形成文件的程序。</a:t>
            </a:r>
          </a:p>
          <a:p>
            <a:pPr>
              <a:lnSpc>
                <a:spcPct val="150000"/>
              </a:lnSpc>
            </a:pPr>
            <a:endParaRPr lang="zh-CN" altLang="en-US" sz="2000" dirty="0" smtClean="0"/>
          </a:p>
          <a:p>
            <a:pPr>
              <a:lnSpc>
                <a:spcPct val="150000"/>
              </a:lnSpc>
            </a:pPr>
            <a:r>
              <a:rPr lang="en-US" altLang="zh-CN" sz="2000" dirty="0" smtClean="0"/>
              <a:t>3. </a:t>
            </a:r>
            <a:r>
              <a:rPr lang="zh-CN" altLang="en-US" sz="2000" dirty="0" smtClean="0"/>
              <a:t>本条款的管理对象是组织运作全过程中任何不符合要求的输出，包括采购产品、过程产品、提供给顾客的最终产品，也包括不合格的服务过程。这些也同样适用于产品交付后、服务提供时和服务提供后发现的不合格产品和服务。</a:t>
            </a:r>
            <a:endParaRPr lang="zh-CN" altLang="en-US" sz="2000" dirty="0"/>
          </a:p>
        </p:txBody>
      </p:sp>
    </p:spTree>
    <p:extLst>
      <p:ext uri="{BB962C8B-B14F-4D97-AF65-F5344CB8AC3E}">
        <p14:creationId xmlns:p14="http://schemas.microsoft.com/office/powerpoint/2010/main" xmlns="" val="100526057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Box 8"/>
          <p:cNvSpPr txBox="1"/>
          <p:nvPr/>
        </p:nvSpPr>
        <p:spPr>
          <a:xfrm>
            <a:off x="824035" y="233568"/>
            <a:ext cx="9534430" cy="492443"/>
          </a:xfrm>
          <a:prstGeom prst="rect">
            <a:avLst/>
          </a:prstGeom>
          <a:noFill/>
        </p:spPr>
        <p:txBody>
          <a:bodyPr wrap="square" lIns="0" tIns="0" rIns="0" bIns="0" rtlCol="0" anchor="ctr">
            <a:spAutoFit/>
          </a:bodyPr>
          <a:lstStyle/>
          <a:p>
            <a:r>
              <a:rPr lang="en-US" altLang="zh-CN"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ISO9001</a:t>
            </a:r>
            <a:r>
              <a:rPr lang="zh-CN" altLang="en-US"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a:t>
            </a:r>
            <a:r>
              <a:rPr lang="en-US" altLang="zh-CN"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2015</a:t>
            </a:r>
            <a:r>
              <a:rPr lang="zh-CN" altLang="en-US"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标准学习</a:t>
            </a:r>
            <a:r>
              <a:rPr lang="en-US" altLang="zh-CN"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——8.7</a:t>
            </a:r>
            <a:r>
              <a:rPr lang="zh-CN" altLang="en-US"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不合格品控制</a:t>
            </a:r>
            <a:endParaRPr lang="zh-CN" altLang="en-US"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Rectangle 59"/>
          <p:cNvSpPr/>
          <p:nvPr/>
        </p:nvSpPr>
        <p:spPr>
          <a:xfrm>
            <a:off x="1785905" y="830243"/>
            <a:ext cx="9144064" cy="5693866"/>
          </a:xfrm>
          <a:prstGeom prst="rect">
            <a:avLst/>
          </a:prstGeom>
        </p:spPr>
        <p:txBody>
          <a:bodyPr wrap="square" lIns="0" tIns="0" rIns="0" bIns="0">
            <a:spAutoFit/>
          </a:bodyPr>
          <a:lstStyle/>
          <a:p>
            <a:pPr>
              <a:lnSpc>
                <a:spcPct val="200000"/>
              </a:lnSpc>
            </a:pP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二、</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 </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标准变化及解读：</a:t>
            </a:r>
            <a:endParaRPr lang="zh-CN" altLang="en-US" dirty="0" smtClean="0"/>
          </a:p>
          <a:p>
            <a:pPr>
              <a:lnSpc>
                <a:spcPct val="150000"/>
              </a:lnSpc>
            </a:pPr>
            <a:r>
              <a:rPr lang="en-US" altLang="zh-CN" sz="2000" dirty="0" smtClean="0"/>
              <a:t>4. </a:t>
            </a:r>
            <a:r>
              <a:rPr lang="zh-CN" altLang="en-US" sz="2000" dirty="0" smtClean="0"/>
              <a:t>对不合格的处置明确了具体的方式，适合各种行业的应用。组织在确定对不合格的处置方式时，应结合行业特点提出要求。</a:t>
            </a:r>
          </a:p>
          <a:p>
            <a:pPr>
              <a:lnSpc>
                <a:spcPct val="150000"/>
              </a:lnSpc>
            </a:pPr>
            <a:endParaRPr lang="zh-CN" altLang="en-US" sz="2000" dirty="0" smtClean="0"/>
          </a:p>
          <a:p>
            <a:pPr>
              <a:lnSpc>
                <a:spcPct val="150000"/>
              </a:lnSpc>
            </a:pPr>
            <a:r>
              <a:rPr lang="en-US" altLang="zh-CN" sz="2000" dirty="0" smtClean="0"/>
              <a:t>5. </a:t>
            </a:r>
            <a:r>
              <a:rPr lang="zh-CN" altLang="en-US" sz="2000" dirty="0" smtClean="0"/>
              <a:t>对不合格品采取适当的处置措施后，组织应对其再次进行验证，以证实其是否符合规定的要求或使用要求。</a:t>
            </a:r>
          </a:p>
          <a:p>
            <a:pPr>
              <a:lnSpc>
                <a:spcPct val="150000"/>
              </a:lnSpc>
            </a:pPr>
            <a:endParaRPr lang="zh-CN" altLang="en-US" sz="2000" dirty="0" smtClean="0"/>
          </a:p>
          <a:p>
            <a:pPr>
              <a:lnSpc>
                <a:spcPct val="150000"/>
              </a:lnSpc>
            </a:pPr>
            <a:r>
              <a:rPr lang="en-US" altLang="zh-CN" sz="2000" dirty="0" smtClean="0"/>
              <a:t>6. </a:t>
            </a:r>
            <a:r>
              <a:rPr lang="zh-CN" altLang="en-US" sz="2000" dirty="0" smtClean="0"/>
              <a:t>组织应：</a:t>
            </a:r>
          </a:p>
          <a:p>
            <a:pPr>
              <a:lnSpc>
                <a:spcPct val="150000"/>
              </a:lnSpc>
            </a:pPr>
            <a:r>
              <a:rPr lang="zh-CN" altLang="en-US" sz="2000" dirty="0" smtClean="0"/>
              <a:t>保留有关以上内容的形成文件的信息，确保可以帮助组织实现过程的改进和优化；</a:t>
            </a:r>
          </a:p>
          <a:p>
            <a:pPr>
              <a:lnSpc>
                <a:spcPct val="150000"/>
              </a:lnSpc>
            </a:pPr>
            <a:r>
              <a:rPr lang="zh-CN" altLang="en-US" sz="2000" dirty="0" smtClean="0"/>
              <a:t>修改可供将来使用的作业指导书，过程和程序的具体内容；</a:t>
            </a:r>
          </a:p>
          <a:p>
            <a:pPr>
              <a:lnSpc>
                <a:spcPct val="150000"/>
              </a:lnSpc>
            </a:pPr>
            <a:r>
              <a:rPr lang="zh-CN" altLang="en-US" sz="2000" dirty="0" smtClean="0"/>
              <a:t>将信息传达给组织内部（条款</a:t>
            </a:r>
            <a:r>
              <a:rPr lang="en-US" altLang="zh-CN" sz="2000" dirty="0" smtClean="0"/>
              <a:t>7.2 d</a:t>
            </a:r>
            <a:r>
              <a:rPr lang="zh-CN" altLang="en-US" sz="2000" dirty="0" smtClean="0"/>
              <a:t>）和外部（条款</a:t>
            </a:r>
            <a:r>
              <a:rPr lang="en-US" altLang="zh-CN" sz="2000" dirty="0" smtClean="0"/>
              <a:t>8.2.1</a:t>
            </a:r>
            <a:r>
              <a:rPr lang="zh-CN" altLang="en-US" sz="2000" dirty="0" smtClean="0"/>
              <a:t>）的相关人员。这些形成文件的信息还可用作不符合趋势分析的依据。</a:t>
            </a:r>
            <a:endParaRPr lang="zh-CN" altLang="en-US" sz="2000" dirty="0"/>
          </a:p>
        </p:txBody>
      </p:sp>
    </p:spTree>
    <p:extLst>
      <p:ext uri="{BB962C8B-B14F-4D97-AF65-F5344CB8AC3E}">
        <p14:creationId xmlns:p14="http://schemas.microsoft.com/office/powerpoint/2010/main" xmlns="" val="100526057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Box 8"/>
          <p:cNvSpPr txBox="1"/>
          <p:nvPr/>
        </p:nvSpPr>
        <p:spPr>
          <a:xfrm>
            <a:off x="824035" y="233568"/>
            <a:ext cx="9534430" cy="492443"/>
          </a:xfrm>
          <a:prstGeom prst="rect">
            <a:avLst/>
          </a:prstGeom>
          <a:noFill/>
        </p:spPr>
        <p:txBody>
          <a:bodyPr wrap="square" lIns="0" tIns="0" rIns="0" bIns="0" rtlCol="0" anchor="ctr">
            <a:spAutoFit/>
          </a:bodyPr>
          <a:lstStyle/>
          <a:p>
            <a:r>
              <a:rPr lang="en-US" altLang="zh-CN"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ISO9001</a:t>
            </a:r>
            <a:r>
              <a:rPr lang="zh-CN" altLang="en-US"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a:t>
            </a:r>
            <a:r>
              <a:rPr lang="en-US" altLang="zh-CN"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2015</a:t>
            </a:r>
            <a:r>
              <a:rPr lang="zh-CN" altLang="en-US"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标准学习</a:t>
            </a:r>
            <a:r>
              <a:rPr lang="en-US" altLang="zh-CN"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——8.7</a:t>
            </a:r>
            <a:r>
              <a:rPr lang="zh-CN" altLang="en-US"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不合格品控制</a:t>
            </a:r>
            <a:endParaRPr lang="zh-CN" altLang="en-US" sz="32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Rectangle 59"/>
          <p:cNvSpPr/>
          <p:nvPr/>
        </p:nvSpPr>
        <p:spPr>
          <a:xfrm>
            <a:off x="2786037" y="1187433"/>
            <a:ext cx="9144064" cy="4770537"/>
          </a:xfrm>
          <a:prstGeom prst="rect">
            <a:avLst/>
          </a:prstGeom>
        </p:spPr>
        <p:txBody>
          <a:bodyPr wrap="square" lIns="0" tIns="0" rIns="0" bIns="0">
            <a:spAutoFit/>
          </a:bodyPr>
          <a:lstStyle/>
          <a:p>
            <a:pPr>
              <a:lnSpc>
                <a:spcPct val="200000"/>
              </a:lnSpc>
            </a:pP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三、</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 </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本</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条款审核关注点建议</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a:t>
            </a:r>
            <a:endParaRPr lang="zh-CN" altLang="en-US" dirty="0" smtClean="0"/>
          </a:p>
          <a:p>
            <a:pPr>
              <a:lnSpc>
                <a:spcPct val="150000"/>
              </a:lnSpc>
            </a:pPr>
            <a:r>
              <a:rPr lang="zh-CN" altLang="en-US" sz="2000" b="1" dirty="0" smtClean="0"/>
              <a:t>现以制造类企业为例列几点审核关注点，仅供参考：</a:t>
            </a:r>
            <a:endParaRPr lang="zh-CN" altLang="en-US" sz="2000" dirty="0" smtClean="0"/>
          </a:p>
          <a:p>
            <a:pPr>
              <a:lnSpc>
                <a:spcPct val="150000"/>
              </a:lnSpc>
            </a:pPr>
            <a:endParaRPr lang="zh-CN" altLang="en-US" sz="2000" dirty="0" smtClean="0"/>
          </a:p>
          <a:p>
            <a:pPr>
              <a:lnSpc>
                <a:spcPct val="150000"/>
              </a:lnSpc>
            </a:pPr>
            <a:r>
              <a:rPr lang="zh-CN" altLang="en-US" sz="2000" b="1" dirty="0" smtClean="0">
                <a:solidFill>
                  <a:schemeClr val="accent1"/>
                </a:solidFill>
              </a:rPr>
              <a:t>如何防止不合格品混淆？</a:t>
            </a:r>
          </a:p>
          <a:p>
            <a:pPr>
              <a:lnSpc>
                <a:spcPct val="150000"/>
              </a:lnSpc>
            </a:pPr>
            <a:r>
              <a:rPr lang="zh-CN" altLang="en-US" sz="2000" b="1" dirty="0" smtClean="0">
                <a:solidFill>
                  <a:schemeClr val="accent1"/>
                </a:solidFill>
              </a:rPr>
              <a:t>如何处置不合格品？</a:t>
            </a:r>
          </a:p>
          <a:p>
            <a:pPr>
              <a:lnSpc>
                <a:spcPct val="150000"/>
              </a:lnSpc>
            </a:pPr>
            <a:r>
              <a:rPr lang="zh-CN" altLang="en-US" sz="2000" b="1" dirty="0" smtClean="0">
                <a:solidFill>
                  <a:schemeClr val="accent1"/>
                </a:solidFill>
              </a:rPr>
              <a:t>是否有让步接收？</a:t>
            </a:r>
          </a:p>
          <a:p>
            <a:pPr>
              <a:lnSpc>
                <a:spcPct val="150000"/>
              </a:lnSpc>
            </a:pPr>
            <a:r>
              <a:rPr lang="zh-CN" altLang="en-US" sz="2000" b="1" dirty="0" smtClean="0">
                <a:solidFill>
                  <a:schemeClr val="accent1"/>
                </a:solidFill>
              </a:rPr>
              <a:t>如果有返工，是否再次检验合格？</a:t>
            </a:r>
          </a:p>
          <a:p>
            <a:pPr>
              <a:lnSpc>
                <a:spcPct val="150000"/>
              </a:lnSpc>
            </a:pPr>
            <a:r>
              <a:rPr lang="zh-CN" altLang="en-US" sz="2000" b="1" dirty="0" smtClean="0">
                <a:solidFill>
                  <a:schemeClr val="accent1"/>
                </a:solidFill>
              </a:rPr>
              <a:t>查不合格的原因分析？查不合格的措施？</a:t>
            </a:r>
          </a:p>
          <a:p>
            <a:pPr>
              <a:lnSpc>
                <a:spcPct val="150000"/>
              </a:lnSpc>
            </a:pPr>
            <a:r>
              <a:rPr lang="zh-CN" altLang="en-US" sz="2000" b="1" dirty="0" smtClean="0">
                <a:solidFill>
                  <a:schemeClr val="accent1"/>
                </a:solidFill>
              </a:rPr>
              <a:t>是否有让步接收？让步的原因？让步批准是否有授权？</a:t>
            </a:r>
          </a:p>
          <a:p>
            <a:pPr>
              <a:lnSpc>
                <a:spcPct val="150000"/>
              </a:lnSpc>
            </a:pPr>
            <a:r>
              <a:rPr lang="zh-CN" altLang="en-US" sz="2000" b="1" dirty="0" smtClean="0">
                <a:solidFill>
                  <a:schemeClr val="accent1"/>
                </a:solidFill>
              </a:rPr>
              <a:t>不合格品是否有标识？</a:t>
            </a:r>
            <a:endParaRPr lang="zh-CN" altLang="en-US" sz="2000" b="1" dirty="0">
              <a:solidFill>
                <a:schemeClr val="accent1"/>
              </a:solidFill>
            </a:endParaRPr>
          </a:p>
        </p:txBody>
      </p:sp>
    </p:spTree>
    <p:extLst>
      <p:ext uri="{BB962C8B-B14F-4D97-AF65-F5344CB8AC3E}">
        <p14:creationId xmlns:p14="http://schemas.microsoft.com/office/powerpoint/2010/main" xmlns="" val="100526057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p:cNvSpPr txBox="1">
            <a:spLocks/>
          </p:cNvSpPr>
          <p:nvPr/>
        </p:nvSpPr>
        <p:spPr>
          <a:xfrm>
            <a:off x="3133703" y="3938510"/>
            <a:ext cx="1651842" cy="519373"/>
          </a:xfrm>
          <a:prstGeom prst="rect">
            <a:avLst/>
          </a:prstGeom>
        </p:spPr>
        <p:txBody>
          <a:bodyPr vert="horz" wrap="square" lIns="0" tIns="0" rIns="0" bIns="0" rtlCol="0" anchor="t" anchorCtr="0">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3375"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PART</a:t>
            </a:r>
            <a:endParaRPr lang="en-US" sz="3375"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TextBox 48"/>
          <p:cNvSpPr txBox="1"/>
          <p:nvPr/>
        </p:nvSpPr>
        <p:spPr>
          <a:xfrm>
            <a:off x="5604692" y="2779851"/>
            <a:ext cx="5143536" cy="1477328"/>
          </a:xfrm>
          <a:prstGeom prst="rect">
            <a:avLst/>
          </a:prstGeom>
          <a:noFill/>
        </p:spPr>
        <p:txBody>
          <a:bodyPr wrap="square" lIns="0" tIns="0" rIns="0" bIns="0" rtlCol="0">
            <a:spAutoFit/>
          </a:bodyPr>
          <a:lstStyle/>
          <a:p>
            <a:pPr algn="ctr"/>
            <a:r>
              <a:rPr lang="zh-CN" altLang="en-US" sz="48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不合格品管理的</a:t>
            </a:r>
            <a:endParaRPr lang="en-US" altLang="zh-CN" sz="48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a:p>
            <a:pPr algn="ctr"/>
            <a:r>
              <a:rPr lang="zh-CN" altLang="en-US" sz="48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定义</a:t>
            </a:r>
            <a:endParaRPr lang="en-GB" altLang="zh-CN" sz="48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矩形 259"/>
          <p:cNvSpPr>
            <a:spLocks noChangeArrowheads="1"/>
          </p:cNvSpPr>
          <p:nvPr/>
        </p:nvSpPr>
        <p:spPr bwMode="auto">
          <a:xfrm>
            <a:off x="3000351" y="1901813"/>
            <a:ext cx="1918544" cy="22159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13800" cap="all" spc="300" dirty="0" smtClean="0">
                <a:solidFill>
                  <a:schemeClr val="accent1"/>
                </a:solidFill>
                <a:latin typeface="Impact" panose="020B0806030902050204" pitchFamily="34" charset="0"/>
                <a:cs typeface="Arial" panose="020B0604020202020204" pitchFamily="34" charset="0"/>
                <a:sym typeface="Arial" panose="020B0604020202020204" pitchFamily="34" charset="0"/>
              </a:rPr>
              <a:t>01</a:t>
            </a:r>
            <a:endParaRPr lang="zh-CN" altLang="en-US" sz="13800" cap="all" spc="300" dirty="0">
              <a:solidFill>
                <a:schemeClr val="accent1"/>
              </a:solidFill>
              <a:latin typeface="Impact" panose="020B0806030902050204" pitchFamily="34" charset="0"/>
              <a:cs typeface="Arial" panose="020B0604020202020204" pitchFamily="34" charset="0"/>
              <a:sym typeface="Arial" panose="020B0604020202020204" pitchFamily="34" charset="0"/>
            </a:endParaRPr>
          </a:p>
        </p:txBody>
      </p:sp>
    </p:spTree>
    <p:extLst>
      <p:ext uri="{BB962C8B-B14F-4D97-AF65-F5344CB8AC3E}">
        <p14:creationId xmlns="" xmlns:p14="http://schemas.microsoft.com/office/powerpoint/2010/main" val="17717528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2"/>
                                        </p:tgtEl>
                                        <p:attrNameLst>
                                          <p:attrName>ppt_y</p:attrName>
                                        </p:attrNameLst>
                                      </p:cBhvr>
                                      <p:tavLst>
                                        <p:tav tm="0">
                                          <p:val>
                                            <p:strVal val="#ppt_y"/>
                                          </p:val>
                                        </p:tav>
                                        <p:tav tm="100000">
                                          <p:val>
                                            <p:strVal val="#ppt_y"/>
                                          </p:val>
                                        </p:tav>
                                      </p:tavLst>
                                    </p:anim>
                                    <p:anim calcmode="lin" valueType="num">
                                      <p:cBhvr>
                                        <p:cTn id="9"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2"/>
                                        </p:tgtEl>
                                      </p:cBhvr>
                                    </p:animEffect>
                                  </p:childTnLst>
                                </p:cTn>
                              </p:par>
                            </p:childTnLst>
                          </p:cTn>
                        </p:par>
                        <p:par>
                          <p:cTn id="12" fill="hold">
                            <p:stCondLst>
                              <p:cond delay="550"/>
                            </p:stCondLst>
                            <p:childTnLst>
                              <p:par>
                                <p:cTn id="13" presetID="26" presetClass="emph" presetSubtype="0" fill="hold" grpId="1" nodeType="afterEffect">
                                  <p:stCondLst>
                                    <p:cond delay="0"/>
                                  </p:stCondLst>
                                  <p:iterate type="lt">
                                    <p:tmPct val="0"/>
                                  </p:iterate>
                                  <p:childTnLst>
                                    <p:animEffect transition="out" filter="fade">
                                      <p:cBhvr>
                                        <p:cTn id="14" dur="500" tmFilter="0, 0; .2, .5; .8, .5; 1, 0"/>
                                        <p:tgtEl>
                                          <p:spTgt spid="12"/>
                                        </p:tgtEl>
                                      </p:cBhvr>
                                    </p:animEffect>
                                    <p:animScale>
                                      <p:cBhvr>
                                        <p:cTn id="15" dur="250" autoRev="1" fill="hold"/>
                                        <p:tgtEl>
                                          <p:spTgt spid="12"/>
                                        </p:tgtEl>
                                      </p:cBhvr>
                                      <p:by x="105000" y="105000"/>
                                    </p:animScale>
                                  </p:childTnLst>
                                </p:cTn>
                              </p:par>
                              <p:par>
                                <p:cTn id="16" presetID="2" presetClass="entr" presetSubtype="4"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additive="base">
                                        <p:cTn id="18" dur="500" fill="hold"/>
                                        <p:tgtEl>
                                          <p:spTgt spid="18"/>
                                        </p:tgtEl>
                                        <p:attrNameLst>
                                          <p:attrName>ppt_x</p:attrName>
                                        </p:attrNameLst>
                                      </p:cBhvr>
                                      <p:tavLst>
                                        <p:tav tm="0">
                                          <p:val>
                                            <p:strVal val="#ppt_x"/>
                                          </p:val>
                                        </p:tav>
                                        <p:tav tm="100000">
                                          <p:val>
                                            <p:strVal val="#ppt_x"/>
                                          </p:val>
                                        </p:tav>
                                      </p:tavLst>
                                    </p:anim>
                                    <p:anim calcmode="lin" valueType="num">
                                      <p:cBhvr additive="base">
                                        <p:cTn id="19" dur="500" fill="hold"/>
                                        <p:tgtEl>
                                          <p:spTgt spid="18"/>
                                        </p:tgtEl>
                                        <p:attrNameLst>
                                          <p:attrName>ppt_y</p:attrName>
                                        </p:attrNameLst>
                                      </p:cBhvr>
                                      <p:tavLst>
                                        <p:tav tm="0">
                                          <p:val>
                                            <p:strVal val="1+#ppt_h/2"/>
                                          </p:val>
                                        </p:tav>
                                        <p:tav tm="100000">
                                          <p:val>
                                            <p:strVal val="#ppt_y"/>
                                          </p:val>
                                        </p:tav>
                                      </p:tavLst>
                                    </p:anim>
                                  </p:childTnLst>
                                </p:cTn>
                              </p:par>
                            </p:childTnLst>
                          </p:cTn>
                        </p:par>
                        <p:par>
                          <p:cTn id="20" fill="hold">
                            <p:stCondLst>
                              <p:cond delay="1050"/>
                            </p:stCondLst>
                            <p:childTnLst>
                              <p:par>
                                <p:cTn id="21" presetID="22" presetClass="entr" presetSubtype="8" fill="hold" grpId="0" nodeType="afterEffect">
                                  <p:stCondLst>
                                    <p:cond delay="0"/>
                                  </p:stCondLst>
                                  <p:iterate type="lt">
                                    <p:tmPct val="30000"/>
                                  </p:iterate>
                                  <p:childTnLst>
                                    <p:set>
                                      <p:cBhvr>
                                        <p:cTn id="22" dur="1" fill="hold">
                                          <p:stCondLst>
                                            <p:cond delay="0"/>
                                          </p:stCondLst>
                                        </p:cTn>
                                        <p:tgtEl>
                                          <p:spTgt spid="11"/>
                                        </p:tgtEl>
                                        <p:attrNameLst>
                                          <p:attrName>style.visibility</p:attrName>
                                        </p:attrNameLst>
                                      </p:cBhvr>
                                      <p:to>
                                        <p:strVal val="visible"/>
                                      </p:to>
                                    </p:set>
                                    <p:animEffect transition="in" filter="wipe(left)">
                                      <p:cBhvr>
                                        <p:cTn id="23" dur="200"/>
                                        <p:tgtEl>
                                          <p:spTgt spid="11"/>
                                        </p:tgtEl>
                                      </p:cBhvr>
                                    </p:animEffect>
                                  </p:childTnLst>
                                </p:cTn>
                              </p:par>
                              <p:par>
                                <p:cTn id="24" presetID="36" presetClass="emph" presetSubtype="0" fill="hold" grpId="1" nodeType="withEffect">
                                  <p:stCondLst>
                                    <p:cond delay="0"/>
                                  </p:stCondLst>
                                  <p:iterate type="lt">
                                    <p:tmPct val="30000"/>
                                  </p:iterate>
                                  <p:childTnLst>
                                    <p:animScale>
                                      <p:cBhvr>
                                        <p:cTn id="25" dur="50" autoRev="1" fill="hold">
                                          <p:stCondLst>
                                            <p:cond delay="0"/>
                                          </p:stCondLst>
                                        </p:cTn>
                                        <p:tgtEl>
                                          <p:spTgt spid="11"/>
                                        </p:tgtEl>
                                      </p:cBhvr>
                                      <p:to x="80000" y="100000"/>
                                    </p:animScale>
                                    <p:anim by="(#ppt_w*0.10)" calcmode="lin" valueType="num">
                                      <p:cBhvr>
                                        <p:cTn id="26" dur="50" autoRev="1" fill="hold">
                                          <p:stCondLst>
                                            <p:cond delay="0"/>
                                          </p:stCondLst>
                                        </p:cTn>
                                        <p:tgtEl>
                                          <p:spTgt spid="11"/>
                                        </p:tgtEl>
                                        <p:attrNameLst>
                                          <p:attrName>ppt_x</p:attrName>
                                        </p:attrNameLst>
                                      </p:cBhvr>
                                    </p:anim>
                                    <p:anim by="(-#ppt_w*0.10)" calcmode="lin" valueType="num">
                                      <p:cBhvr>
                                        <p:cTn id="27" dur="50" autoRev="1" fill="hold">
                                          <p:stCondLst>
                                            <p:cond delay="0"/>
                                          </p:stCondLst>
                                        </p:cTn>
                                        <p:tgtEl>
                                          <p:spTgt spid="11"/>
                                        </p:tgtEl>
                                        <p:attrNameLst>
                                          <p:attrName>ppt_y</p:attrName>
                                        </p:attrNameLst>
                                      </p:cBhvr>
                                    </p:anim>
                                    <p:animRot by="-480000">
                                      <p:cBhvr>
                                        <p:cTn id="28" dur="50" autoRev="1" fill="hold">
                                          <p:stCondLst>
                                            <p:cond delay="0"/>
                                          </p:stCondLst>
                                        </p:cTn>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1" grpId="0"/>
      <p:bldP spid="11" grpId="1"/>
      <p:bldP spid="12" grpId="0"/>
      <p:bldP spid="12"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164679" y="6784677"/>
            <a:ext cx="775136" cy="230832"/>
          </a:xfrm>
          <a:prstGeom prst="rect">
            <a:avLst/>
          </a:prstGeom>
        </p:spPr>
        <p:txBody>
          <a:bodyPr wrap="square">
            <a:spAutoFit/>
          </a:bodyPr>
          <a:lstStyle/>
          <a:p>
            <a:pPr fontAlgn="auto">
              <a:spcBef>
                <a:spcPts val="0"/>
              </a:spcBef>
              <a:spcAft>
                <a:spcPts val="0"/>
              </a:spcAft>
            </a:pPr>
            <a:r>
              <a:rPr lang="en-US" altLang="zh-CN" sz="100" dirty="0">
                <a:solidFill>
                  <a:prstClr val="white"/>
                </a:solidFill>
                <a:latin typeface="Calibri"/>
                <a:ea typeface="宋体"/>
              </a:rPr>
              <a:t>PPT</a:t>
            </a:r>
            <a:r>
              <a:rPr lang="zh-CN" altLang="en-US" sz="100" dirty="0">
                <a:solidFill>
                  <a:prstClr val="white"/>
                </a:solidFill>
                <a:latin typeface="Calibri"/>
                <a:ea typeface="宋体"/>
              </a:rPr>
              <a:t>模板下载：</a:t>
            </a:r>
            <a:r>
              <a:rPr lang="en-US" altLang="zh-CN" sz="100" dirty="0">
                <a:solidFill>
                  <a:prstClr val="white"/>
                </a:solidFill>
                <a:latin typeface="Calibri"/>
                <a:ea typeface="宋体"/>
              </a:rPr>
              <a:t>www.1ppt.com/moban/     </a:t>
            </a:r>
            <a:r>
              <a:rPr lang="zh-CN" altLang="en-US" sz="100" dirty="0">
                <a:solidFill>
                  <a:prstClr val="white"/>
                </a:solidFill>
                <a:latin typeface="Calibri"/>
                <a:ea typeface="宋体"/>
              </a:rPr>
              <a:t>行业</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www.1ppt.com/hangye/ </a:t>
            </a:r>
          </a:p>
          <a:p>
            <a:pPr fontAlgn="auto">
              <a:spcBef>
                <a:spcPts val="0"/>
              </a:spcBef>
              <a:spcAft>
                <a:spcPts val="0"/>
              </a:spcAft>
            </a:pPr>
            <a:r>
              <a:rPr lang="zh-CN" altLang="en-US" sz="100" dirty="0">
                <a:solidFill>
                  <a:prstClr val="white"/>
                </a:solidFill>
                <a:latin typeface="Calibri"/>
                <a:ea typeface="宋体"/>
              </a:rPr>
              <a:t>节日</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www.1ppt.com/jieri/           PPT</a:t>
            </a:r>
            <a:r>
              <a:rPr lang="zh-CN" altLang="en-US" sz="100" dirty="0">
                <a:solidFill>
                  <a:prstClr val="white"/>
                </a:solidFill>
                <a:latin typeface="Calibri"/>
                <a:ea typeface="宋体"/>
              </a:rPr>
              <a:t>素材下载：</a:t>
            </a:r>
            <a:r>
              <a:rPr lang="en-US" altLang="zh-CN" sz="100" dirty="0">
                <a:solidFill>
                  <a:prstClr val="white"/>
                </a:solidFill>
                <a:latin typeface="Calibri"/>
                <a:ea typeface="宋体"/>
              </a:rPr>
              <a:t>www.1ppt.com/sucai/</a:t>
            </a:r>
          </a:p>
          <a:p>
            <a:pPr fontAlgn="auto">
              <a:spcBef>
                <a:spcPts val="0"/>
              </a:spcBef>
              <a:spcAft>
                <a:spcPts val="0"/>
              </a:spcAft>
            </a:pPr>
            <a:r>
              <a:rPr lang="en-US" altLang="zh-CN" sz="100" dirty="0">
                <a:solidFill>
                  <a:prstClr val="white"/>
                </a:solidFill>
                <a:latin typeface="Calibri"/>
                <a:ea typeface="宋体"/>
              </a:rPr>
              <a:t>PPT</a:t>
            </a:r>
            <a:r>
              <a:rPr lang="zh-CN" altLang="en-US" sz="100" dirty="0">
                <a:solidFill>
                  <a:prstClr val="white"/>
                </a:solidFill>
                <a:latin typeface="Calibri"/>
                <a:ea typeface="宋体"/>
              </a:rPr>
              <a:t>背景图片：</a:t>
            </a:r>
            <a:r>
              <a:rPr lang="en-US" altLang="zh-CN" sz="100" dirty="0">
                <a:solidFill>
                  <a:prstClr val="white"/>
                </a:solidFill>
                <a:latin typeface="Calibri"/>
                <a:ea typeface="宋体"/>
              </a:rPr>
              <a:t>www.1ppt.com/beijing/      PPT</a:t>
            </a:r>
            <a:r>
              <a:rPr lang="zh-CN" altLang="en-US" sz="100" dirty="0">
                <a:solidFill>
                  <a:prstClr val="white"/>
                </a:solidFill>
                <a:latin typeface="Calibri"/>
                <a:ea typeface="宋体"/>
              </a:rPr>
              <a:t>图表下载：</a:t>
            </a:r>
            <a:r>
              <a:rPr lang="en-US" altLang="zh-CN" sz="100" dirty="0">
                <a:solidFill>
                  <a:prstClr val="white"/>
                </a:solidFill>
                <a:latin typeface="Calibri"/>
                <a:ea typeface="宋体"/>
              </a:rPr>
              <a:t>www.1ppt.com/tubiao/      </a:t>
            </a:r>
          </a:p>
          <a:p>
            <a:pPr fontAlgn="auto">
              <a:spcBef>
                <a:spcPts val="0"/>
              </a:spcBef>
              <a:spcAft>
                <a:spcPts val="0"/>
              </a:spcAft>
            </a:pPr>
            <a:r>
              <a:rPr lang="zh-CN" altLang="en-US" sz="100" dirty="0">
                <a:solidFill>
                  <a:prstClr val="white"/>
                </a:solidFill>
                <a:latin typeface="Calibri"/>
                <a:ea typeface="宋体"/>
              </a:rPr>
              <a:t>优秀</a:t>
            </a:r>
            <a:r>
              <a:rPr lang="en-US" altLang="zh-CN" sz="100" dirty="0">
                <a:solidFill>
                  <a:prstClr val="white"/>
                </a:solidFill>
                <a:latin typeface="Calibri"/>
                <a:ea typeface="宋体"/>
              </a:rPr>
              <a:t>PPT</a:t>
            </a:r>
            <a:r>
              <a:rPr lang="zh-CN" altLang="en-US" sz="100" dirty="0">
                <a:solidFill>
                  <a:prstClr val="white"/>
                </a:solidFill>
                <a:latin typeface="Calibri"/>
                <a:ea typeface="宋体"/>
              </a:rPr>
              <a:t>下载：</a:t>
            </a:r>
            <a:r>
              <a:rPr lang="en-US" altLang="zh-CN" sz="100" dirty="0">
                <a:solidFill>
                  <a:prstClr val="white"/>
                </a:solidFill>
                <a:latin typeface="Calibri"/>
                <a:ea typeface="宋体"/>
              </a:rPr>
              <a:t>www.1ppt.com/xiazai/        PPT</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www.1ppt.com/powerpoint/      </a:t>
            </a:r>
          </a:p>
          <a:p>
            <a:pPr fontAlgn="auto">
              <a:spcBef>
                <a:spcPts val="0"/>
              </a:spcBef>
              <a:spcAft>
                <a:spcPts val="0"/>
              </a:spcAft>
            </a:pPr>
            <a:r>
              <a:rPr lang="en-US" altLang="zh-CN" sz="100" dirty="0">
                <a:solidFill>
                  <a:prstClr val="white"/>
                </a:solidFill>
                <a:latin typeface="Calibri"/>
                <a:ea typeface="宋体"/>
              </a:rPr>
              <a:t>Word</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www.1ppt.com/word/              Excel</a:t>
            </a:r>
            <a:r>
              <a:rPr lang="zh-CN" altLang="en-US" sz="100" dirty="0">
                <a:solidFill>
                  <a:prstClr val="white"/>
                </a:solidFill>
                <a:latin typeface="Calibri"/>
                <a:ea typeface="宋体"/>
              </a:rPr>
              <a:t>教程：</a:t>
            </a:r>
            <a:r>
              <a:rPr lang="en-US" altLang="zh-CN" sz="100" dirty="0">
                <a:solidFill>
                  <a:prstClr val="white"/>
                </a:solidFill>
                <a:latin typeface="Calibri"/>
                <a:ea typeface="宋体"/>
              </a:rPr>
              <a:t>www.1ppt.com/excel/  </a:t>
            </a:r>
          </a:p>
          <a:p>
            <a:pPr fontAlgn="auto">
              <a:spcBef>
                <a:spcPts val="0"/>
              </a:spcBef>
              <a:spcAft>
                <a:spcPts val="0"/>
              </a:spcAft>
            </a:pPr>
            <a:r>
              <a:rPr lang="zh-CN" altLang="en-US" sz="100" dirty="0">
                <a:solidFill>
                  <a:prstClr val="white"/>
                </a:solidFill>
                <a:latin typeface="Calibri"/>
                <a:ea typeface="宋体"/>
              </a:rPr>
              <a:t>资料下载：</a:t>
            </a:r>
            <a:r>
              <a:rPr lang="en-US" altLang="zh-CN" sz="100" dirty="0">
                <a:solidFill>
                  <a:prstClr val="white"/>
                </a:solidFill>
                <a:latin typeface="Calibri"/>
                <a:ea typeface="宋体"/>
              </a:rPr>
              <a:t>www.1ppt.com/ziliao/                PPT</a:t>
            </a:r>
            <a:r>
              <a:rPr lang="zh-CN" altLang="en-US" sz="100" dirty="0">
                <a:solidFill>
                  <a:prstClr val="white"/>
                </a:solidFill>
                <a:latin typeface="Calibri"/>
                <a:ea typeface="宋体"/>
              </a:rPr>
              <a:t>课件下载：</a:t>
            </a:r>
            <a:r>
              <a:rPr lang="en-US" altLang="zh-CN" sz="100" dirty="0">
                <a:solidFill>
                  <a:prstClr val="white"/>
                </a:solidFill>
                <a:latin typeface="Calibri"/>
                <a:ea typeface="宋体"/>
              </a:rPr>
              <a:t>www.1ppt.com/kejian/ </a:t>
            </a:r>
          </a:p>
          <a:p>
            <a:pPr fontAlgn="auto">
              <a:spcBef>
                <a:spcPts val="0"/>
              </a:spcBef>
              <a:spcAft>
                <a:spcPts val="0"/>
              </a:spcAft>
            </a:pPr>
            <a:r>
              <a:rPr lang="zh-CN" altLang="en-US" sz="100" dirty="0">
                <a:solidFill>
                  <a:prstClr val="white"/>
                </a:solidFill>
                <a:latin typeface="Calibri"/>
                <a:ea typeface="宋体"/>
              </a:rPr>
              <a:t>范文下载：</a:t>
            </a:r>
            <a:r>
              <a:rPr lang="en-US" altLang="zh-CN" sz="100" dirty="0">
                <a:solidFill>
                  <a:prstClr val="white"/>
                </a:solidFill>
                <a:latin typeface="Calibri"/>
                <a:ea typeface="宋体"/>
              </a:rPr>
              <a:t>www.1ppt.com/fanwen/             </a:t>
            </a:r>
            <a:r>
              <a:rPr lang="zh-CN" altLang="en-US" sz="100" dirty="0">
                <a:solidFill>
                  <a:prstClr val="white"/>
                </a:solidFill>
                <a:latin typeface="Calibri"/>
                <a:ea typeface="宋体"/>
              </a:rPr>
              <a:t>试卷下载：</a:t>
            </a:r>
            <a:r>
              <a:rPr lang="en-US" altLang="zh-CN" sz="100" dirty="0">
                <a:solidFill>
                  <a:prstClr val="white"/>
                </a:solidFill>
                <a:latin typeface="Calibri"/>
                <a:ea typeface="宋体"/>
              </a:rPr>
              <a:t>www.1ppt.com/shiti/  </a:t>
            </a:r>
          </a:p>
          <a:p>
            <a:pPr fontAlgn="auto">
              <a:spcBef>
                <a:spcPts val="0"/>
              </a:spcBef>
              <a:spcAft>
                <a:spcPts val="0"/>
              </a:spcAft>
            </a:pPr>
            <a:r>
              <a:rPr lang="zh-CN" altLang="en-US" sz="100" dirty="0">
                <a:solidFill>
                  <a:prstClr val="white"/>
                </a:solidFill>
                <a:latin typeface="Calibri"/>
                <a:ea typeface="宋体"/>
              </a:rPr>
              <a:t>教案下载：</a:t>
            </a:r>
            <a:r>
              <a:rPr lang="en-US" altLang="zh-CN" sz="100" dirty="0">
                <a:solidFill>
                  <a:prstClr val="white"/>
                </a:solidFill>
                <a:latin typeface="Calibri"/>
                <a:ea typeface="宋体"/>
              </a:rPr>
              <a:t>www.1ppt.com/jiaoan/  </a:t>
            </a:r>
            <a:r>
              <a:rPr lang="en-US" altLang="zh-CN" sz="100" dirty="0" smtClean="0">
                <a:solidFill>
                  <a:prstClr val="white"/>
                </a:solidFill>
                <a:latin typeface="Calibri"/>
                <a:ea typeface="宋体"/>
              </a:rPr>
              <a:t>      PPT</a:t>
            </a:r>
            <a:r>
              <a:rPr lang="zh-CN" altLang="en-US" sz="100" dirty="0" smtClean="0">
                <a:solidFill>
                  <a:prstClr val="white"/>
                </a:solidFill>
                <a:latin typeface="Calibri"/>
                <a:ea typeface="宋体"/>
              </a:rPr>
              <a:t>论坛：</a:t>
            </a:r>
            <a:r>
              <a:rPr lang="en-US" altLang="zh-CN" sz="100" dirty="0" smtClean="0">
                <a:solidFill>
                  <a:prstClr val="white"/>
                </a:solidFill>
                <a:latin typeface="Calibri"/>
                <a:ea typeface="宋体"/>
              </a:rPr>
              <a:t>www.1ppt.cn</a:t>
            </a:r>
            <a:endParaRPr lang="en-US" altLang="zh-CN" sz="100" dirty="0">
              <a:solidFill>
                <a:prstClr val="white"/>
              </a:solidFill>
              <a:latin typeface="Calibri"/>
              <a:ea typeface="宋体"/>
            </a:endParaRPr>
          </a:p>
          <a:p>
            <a:pPr fontAlgn="auto">
              <a:spcBef>
                <a:spcPts val="0"/>
              </a:spcBef>
              <a:spcAft>
                <a:spcPts val="0"/>
              </a:spcAft>
            </a:pPr>
            <a:r>
              <a:rPr lang="en-US" altLang="zh-CN" sz="100" dirty="0">
                <a:solidFill>
                  <a:prstClr val="white"/>
                </a:solidFill>
                <a:latin typeface="Calibri"/>
                <a:ea typeface="宋体"/>
              </a:rPr>
              <a:t> </a:t>
            </a:r>
            <a:endParaRPr lang="zh-CN" altLang="en-US" sz="100" dirty="0">
              <a:solidFill>
                <a:prstClr val="white"/>
              </a:solidFill>
              <a:latin typeface="Calibri"/>
              <a:ea typeface="宋体"/>
            </a:endParaRPr>
          </a:p>
        </p:txBody>
      </p:sp>
      <p:sp>
        <p:nvSpPr>
          <p:cNvPr id="6" name="Freeform 6"/>
          <p:cNvSpPr>
            <a:spLocks/>
          </p:cNvSpPr>
          <p:nvPr/>
        </p:nvSpPr>
        <p:spPr bwMode="auto">
          <a:xfrm>
            <a:off x="4270742" y="0"/>
            <a:ext cx="4317267" cy="1859508"/>
          </a:xfrm>
          <a:custGeom>
            <a:avLst/>
            <a:gdLst>
              <a:gd name="T0" fmla="*/ 0 w 1934"/>
              <a:gd name="T1" fmla="*/ 0 h 819"/>
              <a:gd name="T2" fmla="*/ 1934 w 1934"/>
              <a:gd name="T3" fmla="*/ 0 h 819"/>
              <a:gd name="T4" fmla="*/ 1934 w 1934"/>
              <a:gd name="T5" fmla="*/ 508 h 819"/>
              <a:gd name="T6" fmla="*/ 967 w 1934"/>
              <a:gd name="T7" fmla="*/ 819 h 819"/>
              <a:gd name="T8" fmla="*/ 0 w 1934"/>
              <a:gd name="T9" fmla="*/ 508 h 819"/>
              <a:gd name="T10" fmla="*/ 0 w 1934"/>
              <a:gd name="T11" fmla="*/ 0 h 819"/>
            </a:gdLst>
            <a:ahLst/>
            <a:cxnLst>
              <a:cxn ang="0">
                <a:pos x="T0" y="T1"/>
              </a:cxn>
              <a:cxn ang="0">
                <a:pos x="T2" y="T3"/>
              </a:cxn>
              <a:cxn ang="0">
                <a:pos x="T4" y="T5"/>
              </a:cxn>
              <a:cxn ang="0">
                <a:pos x="T6" y="T7"/>
              </a:cxn>
              <a:cxn ang="0">
                <a:pos x="T8" y="T9"/>
              </a:cxn>
              <a:cxn ang="0">
                <a:pos x="T10" y="T11"/>
              </a:cxn>
            </a:cxnLst>
            <a:rect l="0" t="0" r="r" b="b"/>
            <a:pathLst>
              <a:path w="1934" h="819">
                <a:moveTo>
                  <a:pt x="0" y="0"/>
                </a:moveTo>
                <a:lnTo>
                  <a:pt x="1934" y="0"/>
                </a:lnTo>
                <a:lnTo>
                  <a:pt x="1934" y="508"/>
                </a:lnTo>
                <a:lnTo>
                  <a:pt x="967" y="819"/>
                </a:lnTo>
                <a:lnTo>
                  <a:pt x="0" y="508"/>
                </a:lnTo>
                <a:lnTo>
                  <a:pt x="0" y="0"/>
                </a:lnTo>
                <a:close/>
              </a:path>
            </a:pathLst>
          </a:custGeom>
          <a:solidFill>
            <a:schemeClr val="accent2"/>
          </a:solidFill>
          <a:ln w="0">
            <a:noFill/>
            <a:prstDash val="solid"/>
            <a:round/>
            <a:headEnd/>
            <a:tailEnd/>
          </a:ln>
        </p:spPr>
        <p:txBody>
          <a:bodyPr vert="horz" wrap="square" lIns="128580" tIns="64290" rIns="128580" bIns="64290" numCol="1" anchor="t" anchorCtr="0" compatLnSpc="1">
            <a:prstTxWarp prst="textNoShape">
              <a:avLst/>
            </a:prstTxWarp>
          </a:bodyPr>
          <a:lstStyle/>
          <a:p>
            <a:endParaRPr lang="zh-CN" altLang="en-US"/>
          </a:p>
        </p:txBody>
      </p:sp>
      <p:sp>
        <p:nvSpPr>
          <p:cNvPr id="7" name="Freeform 7"/>
          <p:cNvSpPr>
            <a:spLocks/>
          </p:cNvSpPr>
          <p:nvPr/>
        </p:nvSpPr>
        <p:spPr bwMode="auto">
          <a:xfrm>
            <a:off x="-2055" y="4145381"/>
            <a:ext cx="12862861" cy="3087269"/>
          </a:xfrm>
          <a:custGeom>
            <a:avLst/>
            <a:gdLst>
              <a:gd name="T0" fmla="*/ 0 w 5718"/>
              <a:gd name="T1" fmla="*/ 0 h 1372"/>
              <a:gd name="T2" fmla="*/ 2860 w 5718"/>
              <a:gd name="T3" fmla="*/ 918 h 1372"/>
              <a:gd name="T4" fmla="*/ 5718 w 5718"/>
              <a:gd name="T5" fmla="*/ 0 h 1372"/>
              <a:gd name="T6" fmla="*/ 5718 w 5718"/>
              <a:gd name="T7" fmla="*/ 1372 h 1372"/>
              <a:gd name="T8" fmla="*/ 0 w 5718"/>
              <a:gd name="T9" fmla="*/ 1372 h 1372"/>
              <a:gd name="T10" fmla="*/ 0 w 5718"/>
              <a:gd name="T11" fmla="*/ 0 h 1372"/>
            </a:gdLst>
            <a:ahLst/>
            <a:cxnLst>
              <a:cxn ang="0">
                <a:pos x="T0" y="T1"/>
              </a:cxn>
              <a:cxn ang="0">
                <a:pos x="T2" y="T3"/>
              </a:cxn>
              <a:cxn ang="0">
                <a:pos x="T4" y="T5"/>
              </a:cxn>
              <a:cxn ang="0">
                <a:pos x="T6" y="T7"/>
              </a:cxn>
              <a:cxn ang="0">
                <a:pos x="T8" y="T9"/>
              </a:cxn>
              <a:cxn ang="0">
                <a:pos x="T10" y="T11"/>
              </a:cxn>
            </a:cxnLst>
            <a:rect l="0" t="0" r="r" b="b"/>
            <a:pathLst>
              <a:path w="5718" h="1372">
                <a:moveTo>
                  <a:pt x="0" y="0"/>
                </a:moveTo>
                <a:lnTo>
                  <a:pt x="2860" y="918"/>
                </a:lnTo>
                <a:lnTo>
                  <a:pt x="5718" y="0"/>
                </a:lnTo>
                <a:lnTo>
                  <a:pt x="5718" y="1372"/>
                </a:lnTo>
                <a:lnTo>
                  <a:pt x="0" y="1372"/>
                </a:lnTo>
                <a:lnTo>
                  <a:pt x="0" y="0"/>
                </a:lnTo>
                <a:close/>
              </a:path>
            </a:pathLst>
          </a:custGeom>
          <a:solidFill>
            <a:schemeClr val="accent1"/>
          </a:solidFill>
          <a:ln w="0">
            <a:noFill/>
            <a:prstDash val="solid"/>
            <a:round/>
            <a:headEnd/>
            <a:tailEnd/>
          </a:ln>
        </p:spPr>
        <p:txBody>
          <a:bodyPr vert="horz" wrap="square" lIns="128580" tIns="64290" rIns="128580" bIns="64290" numCol="1" anchor="t" anchorCtr="0" compatLnSpc="1">
            <a:prstTxWarp prst="textNoShape">
              <a:avLst/>
            </a:prstTxWarp>
          </a:bodyPr>
          <a:lstStyle/>
          <a:p>
            <a:endParaRPr lang="zh-CN" altLang="en-US"/>
          </a:p>
        </p:txBody>
      </p:sp>
      <p:sp>
        <p:nvSpPr>
          <p:cNvPr id="5" name="矩形 259"/>
          <p:cNvSpPr>
            <a:spLocks noChangeArrowheads="1"/>
          </p:cNvSpPr>
          <p:nvPr/>
        </p:nvSpPr>
        <p:spPr bwMode="auto">
          <a:xfrm>
            <a:off x="2857500" y="2649930"/>
            <a:ext cx="7143750" cy="13542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8800" b="1" dirty="0" smtClean="0">
                <a:solidFill>
                  <a:schemeClr val="accent1"/>
                </a:solidFill>
                <a:cs typeface="Arial" panose="020B0604020202020204" pitchFamily="34" charset="0"/>
              </a:rPr>
              <a:t>THANK YOU</a:t>
            </a:r>
            <a:endParaRPr lang="zh-CN" altLang="en-US" sz="8800" b="1" dirty="0">
              <a:solidFill>
                <a:schemeClr val="accent1"/>
              </a:solidFill>
              <a:cs typeface="Arial" panose="020B0604020202020204" pitchFamily="34" charset="0"/>
            </a:endParaRPr>
          </a:p>
        </p:txBody>
      </p:sp>
      <p:pic>
        <p:nvPicPr>
          <p:cNvPr id="9" name="Picture 5" descr="D:\9 雅仕博企管资料存档\2 公司宣传资料\20150616LOGO NEWS\无标题 - 副本.jpg"/>
          <p:cNvPicPr>
            <a:picLocks noChangeAspect="1" noChangeArrowheads="1"/>
          </p:cNvPicPr>
          <p:nvPr/>
        </p:nvPicPr>
        <p:blipFill>
          <a:blip r:embed="rId3" cstate="print"/>
          <a:srcRect/>
          <a:stretch>
            <a:fillRect/>
          </a:stretch>
        </p:blipFill>
        <p:spPr bwMode="auto">
          <a:xfrm>
            <a:off x="3286103" y="0"/>
            <a:ext cx="971818" cy="929826"/>
          </a:xfrm>
          <a:prstGeom prst="rect">
            <a:avLst/>
          </a:prstGeom>
          <a:noFill/>
          <a:ln w="9525">
            <a:noFill/>
            <a:miter lim="800000"/>
            <a:headEnd/>
            <a:tailEnd/>
          </a:ln>
        </p:spPr>
      </p:pic>
      <p:sp>
        <p:nvSpPr>
          <p:cNvPr id="11" name="文本框 3"/>
          <p:cNvSpPr txBox="1">
            <a:spLocks noChangeArrowheads="1"/>
          </p:cNvSpPr>
          <p:nvPr/>
        </p:nvSpPr>
        <p:spPr bwMode="auto">
          <a:xfrm>
            <a:off x="4500549" y="187301"/>
            <a:ext cx="3929090" cy="723275"/>
          </a:xfrm>
          <a:prstGeom prst="rect">
            <a:avLst/>
          </a:prstGeom>
        </p:spPr>
        <p:txBody>
          <a:bodyPr wrap="square">
            <a:spAutoFit/>
          </a:bodyPr>
          <a:lstStyle>
            <a:defPPr>
              <a:defRPr lang="zh-CN"/>
            </a:defPPr>
            <a:lvl1pPr>
              <a:defRPr sz="2000" b="1">
                <a:gradFill>
                  <a:gsLst>
                    <a:gs pos="100000">
                      <a:schemeClr val="tx2"/>
                    </a:gs>
                    <a:gs pos="0">
                      <a:schemeClr val="accent2"/>
                    </a:gs>
                  </a:gsLst>
                  <a:path path="circle">
                    <a:fillToRect l="50000" t="50000" r="50000" b="50000"/>
                  </a:path>
                </a:gradFill>
                <a:latin typeface="微软雅黑" pitchFamily="34" charset="-122"/>
                <a:ea typeface="微软雅黑" pitchFamily="34" charset="-122"/>
              </a:defRPr>
            </a:lvl1pPr>
          </a:lstStyle>
          <a:p>
            <a:pPr algn="ctr">
              <a:defRPr/>
            </a:pPr>
            <a:r>
              <a:rPr lang="zh-CN" altLang="en-US" sz="1800" b="0" dirty="0" smtClean="0">
                <a:solidFill>
                  <a:schemeClr val="bg1"/>
                </a:solidFill>
                <a:latin typeface="华文新魏" pitchFamily="2" charset="-122"/>
                <a:ea typeface="华文新魏" pitchFamily="2" charset="-122"/>
              </a:rPr>
              <a:t>东莞市雅仕博企业管理咨询有限公司</a:t>
            </a:r>
            <a:endParaRPr lang="en-US" altLang="zh-CN" sz="1800" b="0" dirty="0" smtClean="0">
              <a:solidFill>
                <a:schemeClr val="bg1"/>
              </a:solidFill>
              <a:latin typeface="华文新魏" pitchFamily="2" charset="-122"/>
              <a:ea typeface="华文新魏" pitchFamily="2" charset="-122"/>
            </a:endParaRPr>
          </a:p>
          <a:p>
            <a:pPr algn="ctr">
              <a:defRPr/>
            </a:pPr>
            <a:r>
              <a:rPr lang="en-US" sz="1100" dirty="0" smtClean="0">
                <a:solidFill>
                  <a:schemeClr val="bg1"/>
                </a:solidFill>
                <a:latin typeface="华文新魏" pitchFamily="2" charset="-122"/>
                <a:ea typeface="华文新魏" pitchFamily="2" charset="-122"/>
              </a:rPr>
              <a:t>DGYSB  Enterprise Management Consulting Co</a:t>
            </a:r>
            <a:r>
              <a:rPr lang="zh-CN" altLang="en-US" sz="1100" dirty="0" smtClean="0">
                <a:solidFill>
                  <a:schemeClr val="bg1"/>
                </a:solidFill>
                <a:latin typeface="华文新魏" pitchFamily="2" charset="-122"/>
                <a:ea typeface="华文新魏" pitchFamily="2" charset="-122"/>
              </a:rPr>
              <a:t>，</a:t>
            </a:r>
            <a:r>
              <a:rPr lang="en-US" sz="1100" dirty="0" smtClean="0">
                <a:solidFill>
                  <a:schemeClr val="bg1"/>
                </a:solidFill>
                <a:latin typeface="华文新魏" pitchFamily="2" charset="-122"/>
                <a:ea typeface="华文新魏" pitchFamily="2" charset="-122"/>
              </a:rPr>
              <a:t>Ltd</a:t>
            </a:r>
            <a:endParaRPr lang="en-US" altLang="zh-CN" sz="1050" b="0" dirty="0" smtClean="0">
              <a:solidFill>
                <a:schemeClr val="bg1"/>
              </a:solidFill>
              <a:latin typeface="华文新魏" pitchFamily="2" charset="-122"/>
              <a:ea typeface="华文新魏" pitchFamily="2" charset="-122"/>
            </a:endParaRPr>
          </a:p>
          <a:p>
            <a:pPr algn="ctr">
              <a:defRPr/>
            </a:pPr>
            <a:r>
              <a:rPr lang="zh-CN" altLang="en-US" sz="1200" spc="50" dirty="0" smtClean="0">
                <a:ln w="11430"/>
                <a:solidFill>
                  <a:schemeClr val="bg1"/>
                </a:solidFill>
                <a:effectLst>
                  <a:outerShdw blurRad="76200" dist="50800" dir="5400000" algn="tl" rotWithShape="0">
                    <a:schemeClr val="bg1">
                      <a:alpha val="65000"/>
                    </a:schemeClr>
                  </a:outerShdw>
                </a:effectLst>
                <a:latin typeface="华文新魏" pitchFamily="2" charset="-122"/>
                <a:ea typeface="华文新魏" pitchFamily="2" charset="-122"/>
              </a:rPr>
              <a:t>公司网站：</a:t>
            </a:r>
            <a:r>
              <a:rPr lang="en-US" altLang="zh-CN" sz="1200" spc="50" dirty="0" smtClean="0">
                <a:ln w="11430"/>
                <a:solidFill>
                  <a:schemeClr val="bg1"/>
                </a:solidFill>
                <a:effectLst>
                  <a:outerShdw blurRad="76200" dist="50800" dir="5400000" algn="tl" rotWithShape="0">
                    <a:schemeClr val="bg1">
                      <a:alpha val="65000"/>
                    </a:schemeClr>
                  </a:outerShdw>
                </a:effectLst>
                <a:latin typeface="华文新魏" pitchFamily="2" charset="-122"/>
                <a:ea typeface="华文新魏" pitchFamily="2" charset="-122"/>
              </a:rPr>
              <a:t>www.dgysb.com</a:t>
            </a:r>
            <a:endParaRPr lang="zh-CN" altLang="en-US" sz="1200" spc="50" dirty="0" smtClean="0">
              <a:ln w="11430"/>
              <a:solidFill>
                <a:schemeClr val="bg1"/>
              </a:solidFill>
              <a:effectLst>
                <a:outerShdw blurRad="76200" dist="50800" dir="5400000" algn="tl" rotWithShape="0">
                  <a:schemeClr val="bg1">
                    <a:alpha val="65000"/>
                  </a:schemeClr>
                </a:outerShdw>
              </a:effectLst>
              <a:latin typeface="华文新魏" pitchFamily="2" charset="-122"/>
              <a:ea typeface="华文新魏" pitchFamily="2" charset="-122"/>
            </a:endParaRPr>
          </a:p>
        </p:txBody>
      </p:sp>
    </p:spTree>
    <p:extLst>
      <p:ext uri="{BB962C8B-B14F-4D97-AF65-F5344CB8AC3E}">
        <p14:creationId xmlns:p14="http://schemas.microsoft.com/office/powerpoint/2010/main" xmlns="" val="347696066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5"/>
                                        </p:tgtEl>
                                        <p:attrNameLst>
                                          <p:attrName>ppt_y</p:attrName>
                                        </p:attrNameLst>
                                      </p:cBhvr>
                                      <p:tavLst>
                                        <p:tav tm="0">
                                          <p:val>
                                            <p:strVal val="#ppt_y"/>
                                          </p:val>
                                        </p:tav>
                                        <p:tav tm="100000">
                                          <p:val>
                                            <p:strVal val="#ppt_y"/>
                                          </p:val>
                                        </p:tav>
                                      </p:tavLst>
                                    </p:anim>
                                    <p:anim calcmode="lin" valueType="num">
                                      <p:cBhvr>
                                        <p:cTn id="20"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5"/>
                                        </p:tgtEl>
                                      </p:cBhvr>
                                    </p:animEffect>
                                  </p:childTnLst>
                                </p:cTn>
                              </p:par>
                            </p:childTnLst>
                          </p:cTn>
                        </p:par>
                        <p:par>
                          <p:cTn id="23" fill="hold">
                            <p:stCondLst>
                              <p:cond delay="1350"/>
                            </p:stCondLst>
                            <p:childTnLst>
                              <p:par>
                                <p:cTn id="24" presetID="26" presetClass="emph" presetSubtype="0" fill="hold" grpId="1" nodeType="afterEffect">
                                  <p:stCondLst>
                                    <p:cond delay="0"/>
                                  </p:stCondLst>
                                  <p:iterate type="lt">
                                    <p:tmPct val="0"/>
                                  </p:iterate>
                                  <p:childTnLst>
                                    <p:animEffect transition="out" filter="fade">
                                      <p:cBhvr>
                                        <p:cTn id="25" dur="500" tmFilter="0, 0; .2, .5; .8, .5; 1, 0"/>
                                        <p:tgtEl>
                                          <p:spTgt spid="5"/>
                                        </p:tgtEl>
                                      </p:cBhvr>
                                    </p:animEffect>
                                    <p:animScale>
                                      <p:cBhvr>
                                        <p:cTn id="2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5" grpId="0"/>
      <p:bldP spid="5"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8"/>
          <p:cNvSpPr txBox="1"/>
          <p:nvPr/>
        </p:nvSpPr>
        <p:spPr>
          <a:xfrm>
            <a:off x="824035" y="233568"/>
            <a:ext cx="7176976" cy="553998"/>
          </a:xfrm>
          <a:prstGeom prst="rect">
            <a:avLst/>
          </a:prstGeom>
          <a:noFill/>
        </p:spPr>
        <p:txBody>
          <a:bodyPr wrap="square" lIns="0" tIns="0" rIns="0" bIns="0" rtlCol="0" anchor="ctr">
            <a:spAutoFit/>
          </a:bodyPr>
          <a:lstStyle/>
          <a:p>
            <a:r>
              <a:rPr lang="zh-CN" altLang="en-US" sz="36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一、</a:t>
            </a:r>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不合格品管理</a:t>
            </a:r>
            <a:endParaRPr lang="zh-CN" altLang="en-US" sz="3600" b="1" dirty="0">
              <a:solidFill>
                <a:schemeClr val="tx2"/>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TextBox 13"/>
          <p:cNvSpPr txBox="1"/>
          <p:nvPr/>
        </p:nvSpPr>
        <p:spPr>
          <a:xfrm>
            <a:off x="1714467" y="1616061"/>
            <a:ext cx="9644130" cy="3231654"/>
          </a:xfrm>
          <a:prstGeom prst="rect">
            <a:avLst/>
          </a:prstGeom>
          <a:noFill/>
        </p:spPr>
        <p:txBody>
          <a:bodyPr wrap="square" lIns="0" tIns="0" rIns="0" bIns="0" rtlCol="0" anchor="t">
            <a:spAutoFit/>
          </a:bodyPr>
          <a:lstStyle/>
          <a:p>
            <a:pPr>
              <a:lnSpc>
                <a:spcPct val="150000"/>
              </a:lnSpc>
            </a:pPr>
            <a:r>
              <a:rPr lang="zh-CN" altLang="en-US" sz="28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a:t>
            </a:r>
            <a:r>
              <a:rPr lang="en-US" altLang="zh-CN" sz="28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1</a:t>
            </a:r>
            <a:r>
              <a:rPr lang="zh-CN" altLang="en-US" sz="28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）目的：</a:t>
            </a:r>
            <a:r>
              <a:rPr lang="zh-CN" altLang="en-US" sz="2800" b="1" dirty="0" smtClean="0"/>
              <a:t>对不合格品加以识别、区隔、风险评估、重新处理，以防止非预期的使用或流入客户手中。为对品质异常能及时反应及处理、预防、消除异常原因，以维持品质系统正常运作</a:t>
            </a:r>
            <a:r>
              <a:rPr lang="zh-CN" altLang="en-US" sz="2800" b="1" dirty="0" smtClean="0"/>
              <a:t>。</a:t>
            </a:r>
            <a:endParaRPr lang="en-US" altLang="zh-CN" sz="2800" b="1" dirty="0" smtClean="0"/>
          </a:p>
          <a:p>
            <a:pPr>
              <a:lnSpc>
                <a:spcPct val="150000"/>
              </a:lnSpc>
            </a:pPr>
            <a:r>
              <a:rPr lang="zh-CN" altLang="en-US" sz="28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a:t>
            </a:r>
            <a:r>
              <a:rPr lang="en-US" altLang="zh-CN" sz="28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2</a:t>
            </a:r>
            <a:r>
              <a:rPr lang="zh-CN" altLang="en-US" sz="28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）范围：</a:t>
            </a:r>
            <a:r>
              <a:rPr lang="zh-CN" altLang="en-US" sz="2800" b="1" dirty="0" smtClean="0"/>
              <a:t>针对来料、在制品、出货等各个阶段的不合格品</a:t>
            </a:r>
            <a:r>
              <a:rPr lang="zh-CN" altLang="en-US" sz="2800" b="1" dirty="0" smtClean="0"/>
              <a:t>。</a:t>
            </a:r>
            <a:endParaRPr lang="zh-CN" altLang="en-US" sz="2800" b="1" dirty="0" smtClean="0"/>
          </a:p>
        </p:txBody>
      </p:sp>
    </p:spTree>
    <p:extLst>
      <p:ext uri="{BB962C8B-B14F-4D97-AF65-F5344CB8AC3E}">
        <p14:creationId xmlns:p14="http://schemas.microsoft.com/office/powerpoint/2010/main" xmlns="" val="102753916"/>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8"/>
          <p:cNvSpPr txBox="1"/>
          <p:nvPr/>
        </p:nvSpPr>
        <p:spPr>
          <a:xfrm>
            <a:off x="824035" y="233568"/>
            <a:ext cx="7176976" cy="553998"/>
          </a:xfrm>
          <a:prstGeom prst="rect">
            <a:avLst/>
          </a:prstGeom>
          <a:noFill/>
        </p:spPr>
        <p:txBody>
          <a:bodyPr wrap="square" lIns="0" tIns="0" rIns="0" bIns="0" rtlCol="0" anchor="ctr">
            <a:spAutoFit/>
          </a:bodyPr>
          <a:lstStyle/>
          <a:p>
            <a:r>
              <a:rPr lang="zh-CN" altLang="en-US" sz="3600" b="1" dirty="0" smtClean="0">
                <a:solidFill>
                  <a:schemeClr val="tx2"/>
                </a:solidFill>
                <a:latin typeface="Arial" panose="020B0604020202020204" pitchFamily="34" charset="0"/>
                <a:ea typeface="微软雅黑" panose="020B0503020204020204" pitchFamily="34" charset="-122"/>
                <a:sym typeface="Arial" panose="020B0604020202020204" pitchFamily="34" charset="0"/>
              </a:rPr>
              <a:t>一、</a:t>
            </a:r>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不合格品管理</a:t>
            </a:r>
            <a:endParaRPr lang="zh-CN" altLang="en-US" sz="3600" b="1" dirty="0">
              <a:solidFill>
                <a:schemeClr val="tx2"/>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TextBox 13"/>
          <p:cNvSpPr txBox="1"/>
          <p:nvPr/>
        </p:nvSpPr>
        <p:spPr>
          <a:xfrm>
            <a:off x="2000219" y="973119"/>
            <a:ext cx="9644130" cy="5509200"/>
          </a:xfrm>
          <a:prstGeom prst="rect">
            <a:avLst/>
          </a:prstGeom>
          <a:noFill/>
        </p:spPr>
        <p:txBody>
          <a:bodyPr wrap="square" lIns="0" tIns="0" rIns="0" bIns="0" rtlCol="0" anchor="t">
            <a:spAutoFit/>
          </a:bodyPr>
          <a:lstStyle/>
          <a:p>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a:t>
            </a:r>
            <a:r>
              <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3</a:t>
            </a:r>
            <a:r>
              <a:rPr lang="zh-CN" altLang="en-US"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）定义：</a:t>
            </a:r>
            <a:endPar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endPar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r>
              <a:rPr lang="zh-CN" altLang="en-US" b="1" dirty="0" smtClean="0"/>
              <a:t>不合格品</a:t>
            </a:r>
            <a:r>
              <a:rPr lang="zh-CN" altLang="en-US" dirty="0" smtClean="0"/>
              <a:t>（</a:t>
            </a:r>
            <a:r>
              <a:rPr lang="en-US" altLang="zh-CN" dirty="0" smtClean="0"/>
              <a:t>Nonconformity</a:t>
            </a:r>
            <a:r>
              <a:rPr lang="zh-CN" altLang="en-US" dirty="0" smtClean="0"/>
              <a:t>）：超出接收标准，不满足要求的产品。</a:t>
            </a:r>
          </a:p>
          <a:p>
            <a:pPr>
              <a:lnSpc>
                <a:spcPct val="150000"/>
              </a:lnSpc>
            </a:pPr>
            <a:r>
              <a:rPr lang="zh-CN" altLang="en-US" b="1" dirty="0" smtClean="0"/>
              <a:t>返工</a:t>
            </a:r>
            <a:r>
              <a:rPr lang="zh-CN" altLang="en-US" dirty="0" smtClean="0"/>
              <a:t>（</a:t>
            </a:r>
            <a:r>
              <a:rPr lang="en-US" altLang="zh-CN" dirty="0" smtClean="0"/>
              <a:t>Rework</a:t>
            </a:r>
            <a:r>
              <a:rPr lang="zh-CN" altLang="en-US" dirty="0" smtClean="0"/>
              <a:t>）：由原加工流程对不合格品重新加工使产品符合需求规格。</a:t>
            </a:r>
          </a:p>
          <a:p>
            <a:pPr>
              <a:lnSpc>
                <a:spcPct val="150000"/>
              </a:lnSpc>
            </a:pPr>
            <a:r>
              <a:rPr lang="zh-CN" altLang="en-US" b="1" dirty="0" smtClean="0"/>
              <a:t>修理</a:t>
            </a:r>
            <a:r>
              <a:rPr lang="zh-CN" altLang="en-US" dirty="0" smtClean="0"/>
              <a:t>（</a:t>
            </a:r>
            <a:r>
              <a:rPr lang="en-US" altLang="zh-CN" dirty="0" smtClean="0"/>
              <a:t>Repair</a:t>
            </a:r>
            <a:r>
              <a:rPr lang="zh-CN" altLang="en-US" dirty="0" smtClean="0"/>
              <a:t>）：增加加工流程以对不合格品加以修复，使其符合需求规格。</a:t>
            </a:r>
          </a:p>
          <a:p>
            <a:pPr>
              <a:lnSpc>
                <a:spcPct val="150000"/>
              </a:lnSpc>
            </a:pPr>
            <a:r>
              <a:rPr lang="zh-CN" altLang="en-US" b="1" dirty="0" smtClean="0"/>
              <a:t>挑选</a:t>
            </a:r>
            <a:r>
              <a:rPr lang="zh-CN" altLang="en-US" dirty="0" smtClean="0"/>
              <a:t>（</a:t>
            </a:r>
            <a:r>
              <a:rPr lang="en-US" altLang="zh-CN" dirty="0" smtClean="0"/>
              <a:t>Sorting</a:t>
            </a:r>
            <a:r>
              <a:rPr lang="zh-CN" altLang="en-US" dirty="0" smtClean="0"/>
              <a:t>）：对不合格品加以挑选，以区别等级。</a:t>
            </a:r>
          </a:p>
          <a:p>
            <a:pPr>
              <a:lnSpc>
                <a:spcPct val="150000"/>
              </a:lnSpc>
            </a:pPr>
            <a:r>
              <a:rPr lang="zh-CN" altLang="en-US" b="1" dirty="0" smtClean="0"/>
              <a:t>报废</a:t>
            </a:r>
            <a:r>
              <a:rPr lang="zh-CN" altLang="en-US" dirty="0" smtClean="0"/>
              <a:t>：无法作挑选处理并不可能进行重工或修复的不良品及维修成本高于制作成本之不良品。</a:t>
            </a:r>
          </a:p>
          <a:p>
            <a:pPr>
              <a:lnSpc>
                <a:spcPct val="150000"/>
              </a:lnSpc>
            </a:pPr>
            <a:r>
              <a:rPr lang="zh-CN" altLang="en-US" b="1" dirty="0" smtClean="0"/>
              <a:t>批退</a:t>
            </a:r>
            <a:r>
              <a:rPr lang="en-US" altLang="zh-CN" dirty="0" smtClean="0"/>
              <a:t>(Reject)</a:t>
            </a:r>
            <a:r>
              <a:rPr lang="zh-CN" altLang="en-US" dirty="0" smtClean="0"/>
              <a:t>：品管单位检验材料、半成品、成品等有品质异常不满足需求状况时，将检验品整批退还供应商或制造单位，并要求处理的情形</a:t>
            </a:r>
            <a:r>
              <a:rPr lang="zh-CN" altLang="en-US" dirty="0" smtClean="0"/>
              <a:t>。</a:t>
            </a:r>
            <a:endParaRPr lang="zh-CN" altLang="en-US" dirty="0" smtClean="0"/>
          </a:p>
          <a:p>
            <a:pPr>
              <a:lnSpc>
                <a:spcPct val="150000"/>
              </a:lnSpc>
            </a:pPr>
            <a:r>
              <a:rPr lang="zh-CN" altLang="en-US" b="1" dirty="0" smtClean="0"/>
              <a:t>特采</a:t>
            </a:r>
            <a:r>
              <a:rPr lang="zh-CN" altLang="en-US" dirty="0" smtClean="0"/>
              <a:t>：于进料、生产过程或最终成品发现的不合格品，因客户、生产需求急迫，客户或销售部代表客户同意授权，或投入后不影响产品功能、构造机能、特殊外观要求及应用功能性，不造成人身安全，可满足最终客户使用品质的不合格品做特殊接收的状态，等同让步接收。</a:t>
            </a:r>
          </a:p>
          <a:p>
            <a:pPr>
              <a:lnSpc>
                <a:spcPct val="150000"/>
              </a:lnSpc>
            </a:pPr>
            <a:r>
              <a:rPr lang="zh-CN" altLang="en-US" b="1" dirty="0" smtClean="0"/>
              <a:t>降级、降档</a:t>
            </a:r>
            <a:r>
              <a:rPr lang="zh-CN" altLang="en-US" dirty="0" smtClean="0"/>
              <a:t>：因产品检验不符合定义标准要求，而采用更低标准确认接收、降级处理的状况。</a:t>
            </a:r>
          </a:p>
          <a:p>
            <a:pPr>
              <a:lnSpc>
                <a:spcPct val="150000"/>
              </a:lnSpc>
            </a:pPr>
            <a:endParaRPr lang="zh-CN" altLang="en-US" sz="2000" dirty="0" smtClean="0"/>
          </a:p>
        </p:txBody>
      </p:sp>
    </p:spTree>
    <p:extLst>
      <p:ext uri="{BB962C8B-B14F-4D97-AF65-F5344CB8AC3E}">
        <p14:creationId xmlns:p14="http://schemas.microsoft.com/office/powerpoint/2010/main" xmlns="" val="102753916"/>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p:cNvSpPr txBox="1">
            <a:spLocks/>
          </p:cNvSpPr>
          <p:nvPr/>
        </p:nvSpPr>
        <p:spPr>
          <a:xfrm>
            <a:off x="3172568" y="3938510"/>
            <a:ext cx="1651842" cy="519373"/>
          </a:xfrm>
          <a:prstGeom prst="rect">
            <a:avLst/>
          </a:prstGeom>
        </p:spPr>
        <p:txBody>
          <a:bodyPr vert="horz" wrap="square" lIns="0" tIns="0" rIns="0" bIns="0" rtlCol="0" anchor="t" anchorCtr="0">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3375"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PART</a:t>
            </a:r>
            <a:endParaRPr lang="en-US" sz="3375"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TextBox 48"/>
          <p:cNvSpPr txBox="1"/>
          <p:nvPr/>
        </p:nvSpPr>
        <p:spPr>
          <a:xfrm>
            <a:off x="5643557" y="2779851"/>
            <a:ext cx="5143536" cy="738664"/>
          </a:xfrm>
          <a:prstGeom prst="rect">
            <a:avLst/>
          </a:prstGeom>
          <a:noFill/>
        </p:spPr>
        <p:txBody>
          <a:bodyPr wrap="square" lIns="0" tIns="0" rIns="0" bIns="0" rtlCol="0">
            <a:spAutoFit/>
          </a:bodyPr>
          <a:lstStyle/>
          <a:p>
            <a:pPr algn="ctr"/>
            <a:r>
              <a:rPr lang="zh-CN" altLang="en-US" sz="48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各部门职责</a:t>
            </a:r>
            <a:endParaRPr lang="en-GB" altLang="zh-CN" sz="48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矩形 259"/>
          <p:cNvSpPr>
            <a:spLocks noChangeArrowheads="1"/>
          </p:cNvSpPr>
          <p:nvPr/>
        </p:nvSpPr>
        <p:spPr bwMode="auto">
          <a:xfrm>
            <a:off x="2857475" y="1901813"/>
            <a:ext cx="2100285" cy="22159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13800" cap="all" spc="300" dirty="0" smtClean="0">
                <a:solidFill>
                  <a:schemeClr val="accent1"/>
                </a:solidFill>
                <a:latin typeface="Impact" panose="020B0806030902050204" pitchFamily="34" charset="0"/>
                <a:cs typeface="Arial" panose="020B0604020202020204" pitchFamily="34" charset="0"/>
                <a:sym typeface="Arial" panose="020B0604020202020204" pitchFamily="34" charset="0"/>
              </a:rPr>
              <a:t>02</a:t>
            </a:r>
            <a:endParaRPr lang="zh-CN" altLang="en-US" sz="13800" cap="all" spc="300" dirty="0">
              <a:solidFill>
                <a:schemeClr val="accent1"/>
              </a:solidFill>
              <a:latin typeface="Impact" panose="020B0806030902050204" pitchFamily="34" charset="0"/>
              <a:cs typeface="Arial" panose="020B0604020202020204" pitchFamily="34" charset="0"/>
              <a:sym typeface="Arial" panose="020B0604020202020204" pitchFamily="34" charset="0"/>
            </a:endParaRPr>
          </a:p>
        </p:txBody>
      </p:sp>
    </p:spTree>
    <p:extLst>
      <p:ext uri="{BB962C8B-B14F-4D97-AF65-F5344CB8AC3E}">
        <p14:creationId xmlns="" xmlns:p14="http://schemas.microsoft.com/office/powerpoint/2010/main" val="17717528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2"/>
                                        </p:tgtEl>
                                        <p:attrNameLst>
                                          <p:attrName>ppt_y</p:attrName>
                                        </p:attrNameLst>
                                      </p:cBhvr>
                                      <p:tavLst>
                                        <p:tav tm="0">
                                          <p:val>
                                            <p:strVal val="#ppt_y"/>
                                          </p:val>
                                        </p:tav>
                                        <p:tav tm="100000">
                                          <p:val>
                                            <p:strVal val="#ppt_y"/>
                                          </p:val>
                                        </p:tav>
                                      </p:tavLst>
                                    </p:anim>
                                    <p:anim calcmode="lin" valueType="num">
                                      <p:cBhvr>
                                        <p:cTn id="9"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2"/>
                                        </p:tgtEl>
                                      </p:cBhvr>
                                    </p:animEffect>
                                  </p:childTnLst>
                                </p:cTn>
                              </p:par>
                            </p:childTnLst>
                          </p:cTn>
                        </p:par>
                        <p:par>
                          <p:cTn id="12" fill="hold">
                            <p:stCondLst>
                              <p:cond delay="550"/>
                            </p:stCondLst>
                            <p:childTnLst>
                              <p:par>
                                <p:cTn id="13" presetID="26" presetClass="emph" presetSubtype="0" fill="hold" grpId="1" nodeType="afterEffect">
                                  <p:stCondLst>
                                    <p:cond delay="0"/>
                                  </p:stCondLst>
                                  <p:iterate type="lt">
                                    <p:tmPct val="0"/>
                                  </p:iterate>
                                  <p:childTnLst>
                                    <p:animEffect transition="out" filter="fade">
                                      <p:cBhvr>
                                        <p:cTn id="14" dur="500" tmFilter="0, 0; .2, .5; .8, .5; 1, 0"/>
                                        <p:tgtEl>
                                          <p:spTgt spid="12"/>
                                        </p:tgtEl>
                                      </p:cBhvr>
                                    </p:animEffect>
                                    <p:animScale>
                                      <p:cBhvr>
                                        <p:cTn id="15" dur="250" autoRev="1" fill="hold"/>
                                        <p:tgtEl>
                                          <p:spTgt spid="12"/>
                                        </p:tgtEl>
                                      </p:cBhvr>
                                      <p:by x="105000" y="105000"/>
                                    </p:animScale>
                                  </p:childTnLst>
                                </p:cTn>
                              </p:par>
                              <p:par>
                                <p:cTn id="16" presetID="2" presetClass="entr" presetSubtype="4"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additive="base">
                                        <p:cTn id="18" dur="500" fill="hold"/>
                                        <p:tgtEl>
                                          <p:spTgt spid="18"/>
                                        </p:tgtEl>
                                        <p:attrNameLst>
                                          <p:attrName>ppt_x</p:attrName>
                                        </p:attrNameLst>
                                      </p:cBhvr>
                                      <p:tavLst>
                                        <p:tav tm="0">
                                          <p:val>
                                            <p:strVal val="#ppt_x"/>
                                          </p:val>
                                        </p:tav>
                                        <p:tav tm="100000">
                                          <p:val>
                                            <p:strVal val="#ppt_x"/>
                                          </p:val>
                                        </p:tav>
                                      </p:tavLst>
                                    </p:anim>
                                    <p:anim calcmode="lin" valueType="num">
                                      <p:cBhvr additive="base">
                                        <p:cTn id="19" dur="500" fill="hold"/>
                                        <p:tgtEl>
                                          <p:spTgt spid="18"/>
                                        </p:tgtEl>
                                        <p:attrNameLst>
                                          <p:attrName>ppt_y</p:attrName>
                                        </p:attrNameLst>
                                      </p:cBhvr>
                                      <p:tavLst>
                                        <p:tav tm="0">
                                          <p:val>
                                            <p:strVal val="1+#ppt_h/2"/>
                                          </p:val>
                                        </p:tav>
                                        <p:tav tm="100000">
                                          <p:val>
                                            <p:strVal val="#ppt_y"/>
                                          </p:val>
                                        </p:tav>
                                      </p:tavLst>
                                    </p:anim>
                                  </p:childTnLst>
                                </p:cTn>
                              </p:par>
                            </p:childTnLst>
                          </p:cTn>
                        </p:par>
                        <p:par>
                          <p:cTn id="20" fill="hold">
                            <p:stCondLst>
                              <p:cond delay="1050"/>
                            </p:stCondLst>
                            <p:childTnLst>
                              <p:par>
                                <p:cTn id="21" presetID="22" presetClass="entr" presetSubtype="8" fill="hold" grpId="0" nodeType="afterEffect">
                                  <p:stCondLst>
                                    <p:cond delay="0"/>
                                  </p:stCondLst>
                                  <p:iterate type="lt">
                                    <p:tmPct val="30000"/>
                                  </p:iterate>
                                  <p:childTnLst>
                                    <p:set>
                                      <p:cBhvr>
                                        <p:cTn id="22" dur="1" fill="hold">
                                          <p:stCondLst>
                                            <p:cond delay="0"/>
                                          </p:stCondLst>
                                        </p:cTn>
                                        <p:tgtEl>
                                          <p:spTgt spid="11"/>
                                        </p:tgtEl>
                                        <p:attrNameLst>
                                          <p:attrName>style.visibility</p:attrName>
                                        </p:attrNameLst>
                                      </p:cBhvr>
                                      <p:to>
                                        <p:strVal val="visible"/>
                                      </p:to>
                                    </p:set>
                                    <p:animEffect transition="in" filter="wipe(left)">
                                      <p:cBhvr>
                                        <p:cTn id="23" dur="200"/>
                                        <p:tgtEl>
                                          <p:spTgt spid="11"/>
                                        </p:tgtEl>
                                      </p:cBhvr>
                                    </p:animEffect>
                                  </p:childTnLst>
                                </p:cTn>
                              </p:par>
                              <p:par>
                                <p:cTn id="24" presetID="36" presetClass="emph" presetSubtype="0" fill="hold" grpId="1" nodeType="withEffect">
                                  <p:stCondLst>
                                    <p:cond delay="0"/>
                                  </p:stCondLst>
                                  <p:iterate type="lt">
                                    <p:tmPct val="30000"/>
                                  </p:iterate>
                                  <p:childTnLst>
                                    <p:animScale>
                                      <p:cBhvr>
                                        <p:cTn id="25" dur="50" autoRev="1" fill="hold">
                                          <p:stCondLst>
                                            <p:cond delay="0"/>
                                          </p:stCondLst>
                                        </p:cTn>
                                        <p:tgtEl>
                                          <p:spTgt spid="11"/>
                                        </p:tgtEl>
                                      </p:cBhvr>
                                      <p:to x="80000" y="100000"/>
                                    </p:animScale>
                                    <p:anim by="(#ppt_w*0.10)" calcmode="lin" valueType="num">
                                      <p:cBhvr>
                                        <p:cTn id="26" dur="50" autoRev="1" fill="hold">
                                          <p:stCondLst>
                                            <p:cond delay="0"/>
                                          </p:stCondLst>
                                        </p:cTn>
                                        <p:tgtEl>
                                          <p:spTgt spid="11"/>
                                        </p:tgtEl>
                                        <p:attrNameLst>
                                          <p:attrName>ppt_x</p:attrName>
                                        </p:attrNameLst>
                                      </p:cBhvr>
                                    </p:anim>
                                    <p:anim by="(-#ppt_w*0.10)" calcmode="lin" valueType="num">
                                      <p:cBhvr>
                                        <p:cTn id="27" dur="50" autoRev="1" fill="hold">
                                          <p:stCondLst>
                                            <p:cond delay="0"/>
                                          </p:stCondLst>
                                        </p:cTn>
                                        <p:tgtEl>
                                          <p:spTgt spid="11"/>
                                        </p:tgtEl>
                                        <p:attrNameLst>
                                          <p:attrName>ppt_y</p:attrName>
                                        </p:attrNameLst>
                                      </p:cBhvr>
                                    </p:anim>
                                    <p:animRot by="-480000">
                                      <p:cBhvr>
                                        <p:cTn id="28" dur="50" autoRev="1" fill="hold">
                                          <p:stCondLst>
                                            <p:cond delay="0"/>
                                          </p:stCondLst>
                                        </p:cTn>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1" grpId="0"/>
      <p:bldP spid="11" grpId="1"/>
      <p:bldP spid="12" grpId="0"/>
      <p:bldP spid="1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8"/>
          <p:cNvSpPr txBox="1"/>
          <p:nvPr/>
        </p:nvSpPr>
        <p:spPr>
          <a:xfrm>
            <a:off x="824035" y="233568"/>
            <a:ext cx="7176976" cy="553998"/>
          </a:xfrm>
          <a:prstGeom prst="rect">
            <a:avLst/>
          </a:prstGeom>
          <a:noFill/>
        </p:spPr>
        <p:txBody>
          <a:bodyPr wrap="square" lIns="0" tIns="0" rIns="0" bIns="0" rtlCol="0" anchor="ctr">
            <a:spAutoFit/>
          </a:bodyPr>
          <a:lstStyle/>
          <a:p>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二、各部门职责</a:t>
            </a:r>
            <a:endParaRPr lang="zh-CN" altLang="en-US" sz="36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TextBox 4"/>
          <p:cNvSpPr txBox="1"/>
          <p:nvPr/>
        </p:nvSpPr>
        <p:spPr>
          <a:xfrm>
            <a:off x="1857343" y="1115995"/>
            <a:ext cx="9644130" cy="4216539"/>
          </a:xfrm>
          <a:prstGeom prst="rect">
            <a:avLst/>
          </a:prstGeom>
          <a:noFill/>
        </p:spPr>
        <p:txBody>
          <a:bodyPr wrap="square" lIns="0" tIns="0" rIns="0" bIns="0" rtlCol="0" anchor="t">
            <a:spAutoFit/>
          </a:bodyPr>
          <a:lstStyle/>
          <a:p>
            <a:r>
              <a:rPr lang="zh-CN" altLang="en-US" sz="24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a:t>
            </a:r>
            <a:r>
              <a:rPr lang="en-US" altLang="zh-CN" sz="24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1</a:t>
            </a:r>
            <a:r>
              <a:rPr lang="zh-CN" altLang="en-US" sz="24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）质量部：</a:t>
            </a:r>
            <a:endParaRPr lang="en-US" altLang="zh-CN" sz="24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endPar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endPar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pPr>
              <a:lnSpc>
                <a:spcPct val="150000"/>
              </a:lnSpc>
            </a:pPr>
            <a:r>
              <a:rPr lang="zh-CN" altLang="en-US" sz="2400" b="1" dirty="0" smtClean="0"/>
              <a:t>负责不合格品处置活动之协调，包含来料不合格、生产中不合格、顾客反馈不合格等</a:t>
            </a:r>
            <a:r>
              <a:rPr lang="zh-CN" altLang="en-US" sz="2400" b="1" dirty="0" smtClean="0"/>
              <a:t>。</a:t>
            </a:r>
            <a:endParaRPr lang="zh-CN" altLang="en-US" sz="2400" b="1" dirty="0" smtClean="0"/>
          </a:p>
          <a:p>
            <a:pPr>
              <a:lnSpc>
                <a:spcPct val="150000"/>
              </a:lnSpc>
              <a:buFont typeface="Wingdings" pitchFamily="2" charset="2"/>
              <a:buChar char="l"/>
            </a:pPr>
            <a:r>
              <a:rPr lang="zh-CN" altLang="en-US" sz="2400" b="1" dirty="0" smtClean="0">
                <a:solidFill>
                  <a:schemeClr val="tx2"/>
                </a:solidFill>
              </a:rPr>
              <a:t>定义不合格品的区分、隔离及标示方式；</a:t>
            </a:r>
          </a:p>
          <a:p>
            <a:pPr>
              <a:lnSpc>
                <a:spcPct val="150000"/>
              </a:lnSpc>
              <a:buFont typeface="Wingdings" pitchFamily="2" charset="2"/>
              <a:buChar char="l"/>
            </a:pPr>
            <a:r>
              <a:rPr lang="zh-CN" altLang="en-US" sz="2400" b="1" dirty="0" smtClean="0">
                <a:solidFill>
                  <a:schemeClr val="tx2"/>
                </a:solidFill>
              </a:rPr>
              <a:t>评估定义不合格品的挑选方式及标准；</a:t>
            </a:r>
          </a:p>
          <a:p>
            <a:pPr>
              <a:lnSpc>
                <a:spcPct val="150000"/>
              </a:lnSpc>
              <a:buFont typeface="Wingdings" pitchFamily="2" charset="2"/>
              <a:buChar char="l"/>
            </a:pPr>
            <a:r>
              <a:rPr lang="zh-CN" altLang="en-US" sz="2400" b="1" dirty="0" smtClean="0">
                <a:solidFill>
                  <a:schemeClr val="tx2"/>
                </a:solidFill>
              </a:rPr>
              <a:t>品质异常发生时，不合格品紧急处理方式要求；</a:t>
            </a:r>
          </a:p>
          <a:p>
            <a:pPr>
              <a:lnSpc>
                <a:spcPct val="150000"/>
              </a:lnSpc>
            </a:pPr>
            <a:endParaRPr lang="zh-CN" altLang="en-US" sz="2000" dirty="0" smtClean="0"/>
          </a:p>
        </p:txBody>
      </p:sp>
    </p:spTree>
    <p:extLst>
      <p:ext uri="{BB962C8B-B14F-4D97-AF65-F5344CB8AC3E}">
        <p14:creationId xmlns:p14="http://schemas.microsoft.com/office/powerpoint/2010/main" xmlns="" val="102753916"/>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8"/>
          <p:cNvSpPr txBox="1"/>
          <p:nvPr/>
        </p:nvSpPr>
        <p:spPr>
          <a:xfrm>
            <a:off x="824035" y="233568"/>
            <a:ext cx="7176976" cy="553998"/>
          </a:xfrm>
          <a:prstGeom prst="rect">
            <a:avLst/>
          </a:prstGeom>
          <a:noFill/>
        </p:spPr>
        <p:txBody>
          <a:bodyPr wrap="square" lIns="0" tIns="0" rIns="0" bIns="0" rtlCol="0" anchor="ctr">
            <a:spAutoFit/>
          </a:bodyPr>
          <a:lstStyle/>
          <a:p>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二、各部门职责</a:t>
            </a:r>
            <a:endParaRPr lang="zh-CN" altLang="en-US" sz="36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TextBox 4"/>
          <p:cNvSpPr txBox="1"/>
          <p:nvPr/>
        </p:nvSpPr>
        <p:spPr>
          <a:xfrm>
            <a:off x="2000219" y="1401747"/>
            <a:ext cx="9858444" cy="3754874"/>
          </a:xfrm>
          <a:prstGeom prst="rect">
            <a:avLst/>
          </a:prstGeom>
          <a:noFill/>
        </p:spPr>
        <p:txBody>
          <a:bodyPr wrap="square" lIns="0" tIns="0" rIns="0" bIns="0" rtlCol="0" anchor="t">
            <a:spAutoFit/>
          </a:bodyPr>
          <a:lstStyle/>
          <a:p>
            <a:r>
              <a:rPr lang="zh-CN" altLang="en-US" sz="24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a:t>
            </a:r>
            <a:r>
              <a:rPr lang="en-US" altLang="zh-CN" sz="24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2</a:t>
            </a:r>
            <a:r>
              <a:rPr lang="zh-CN" altLang="en-US" sz="24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）生产部：</a:t>
            </a:r>
            <a:endParaRPr lang="en-US" altLang="zh-CN" sz="24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endPar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endPar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pPr>
              <a:lnSpc>
                <a:spcPct val="150000"/>
              </a:lnSpc>
            </a:pPr>
            <a:r>
              <a:rPr lang="zh-CN" altLang="en-US" sz="2400" b="1" dirty="0" smtClean="0"/>
              <a:t>负责对生产过程不合格品区隔作业及相应的标识。</a:t>
            </a:r>
          </a:p>
          <a:p>
            <a:pPr>
              <a:lnSpc>
                <a:spcPct val="150000"/>
              </a:lnSpc>
            </a:pPr>
            <a:endParaRPr lang="zh-CN" altLang="en-US" sz="2400" b="1" dirty="0" smtClean="0"/>
          </a:p>
          <a:p>
            <a:pPr>
              <a:lnSpc>
                <a:spcPct val="150000"/>
              </a:lnSpc>
              <a:buFont typeface="Wingdings" pitchFamily="2" charset="2"/>
              <a:buChar char="l"/>
            </a:pPr>
            <a:r>
              <a:rPr lang="zh-CN" altLang="en-US" sz="2400" b="1" dirty="0" smtClean="0"/>
              <a:t>执行对品质异常发生时不合格品的应急处理要求；</a:t>
            </a:r>
          </a:p>
          <a:p>
            <a:pPr>
              <a:lnSpc>
                <a:spcPct val="150000"/>
              </a:lnSpc>
              <a:buFont typeface="Wingdings" pitchFamily="2" charset="2"/>
              <a:buChar char="l"/>
            </a:pPr>
            <a:r>
              <a:rPr lang="zh-CN" altLang="en-US" sz="2400" b="1" dirty="0" smtClean="0"/>
              <a:t>按照工艺及质量提供的方案执行不合格品品的返工、修理、挑选等</a:t>
            </a:r>
            <a:r>
              <a:rPr lang="zh-CN" altLang="en-US" sz="2400" b="1" dirty="0" smtClean="0"/>
              <a:t>作业；</a:t>
            </a:r>
            <a:endParaRPr lang="zh-CN" altLang="en-US" sz="2400" b="1" dirty="0" smtClean="0"/>
          </a:p>
          <a:p>
            <a:pPr>
              <a:lnSpc>
                <a:spcPct val="150000"/>
              </a:lnSpc>
              <a:buFont typeface="Wingdings" pitchFamily="2" charset="2"/>
              <a:buChar char="l"/>
            </a:pPr>
            <a:r>
              <a:rPr lang="zh-CN" altLang="en-US" sz="2400" b="1" dirty="0" smtClean="0"/>
              <a:t>负责生产原因造成品质异常之分析与改善；</a:t>
            </a:r>
          </a:p>
        </p:txBody>
      </p:sp>
    </p:spTree>
    <p:extLst>
      <p:ext uri="{BB962C8B-B14F-4D97-AF65-F5344CB8AC3E}">
        <p14:creationId xmlns:p14="http://schemas.microsoft.com/office/powerpoint/2010/main" xmlns="" val="102753916"/>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8"/>
          <p:cNvSpPr txBox="1"/>
          <p:nvPr/>
        </p:nvSpPr>
        <p:spPr>
          <a:xfrm>
            <a:off x="824035" y="233568"/>
            <a:ext cx="7176976" cy="553998"/>
          </a:xfrm>
          <a:prstGeom prst="rect">
            <a:avLst/>
          </a:prstGeom>
          <a:noFill/>
        </p:spPr>
        <p:txBody>
          <a:bodyPr wrap="square" lIns="0" tIns="0" rIns="0" bIns="0" rtlCol="0" anchor="ctr">
            <a:spAutoFit/>
          </a:bodyPr>
          <a:lstStyle/>
          <a:p>
            <a:r>
              <a:rPr lang="zh-CN" altLang="en-US" sz="36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二、各部门职责</a:t>
            </a:r>
            <a:endParaRPr lang="zh-CN" altLang="en-US" sz="36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TextBox 4"/>
          <p:cNvSpPr txBox="1"/>
          <p:nvPr/>
        </p:nvSpPr>
        <p:spPr>
          <a:xfrm>
            <a:off x="2786037" y="1616061"/>
            <a:ext cx="7072362" cy="3354765"/>
          </a:xfrm>
          <a:prstGeom prst="rect">
            <a:avLst/>
          </a:prstGeom>
          <a:noFill/>
        </p:spPr>
        <p:txBody>
          <a:bodyPr wrap="square" lIns="0" tIns="0" rIns="0" bIns="0" rtlCol="0" anchor="t">
            <a:spAutoFit/>
          </a:bodyPr>
          <a:lstStyle/>
          <a:p>
            <a:r>
              <a:rPr lang="zh-CN" altLang="en-US" sz="24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a:t>
            </a:r>
            <a:r>
              <a:rPr lang="en-US" altLang="zh-CN" sz="24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3</a:t>
            </a:r>
            <a:r>
              <a:rPr lang="zh-CN" altLang="en-US" sz="24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）工艺部：</a:t>
            </a:r>
            <a:endParaRPr lang="en-US" altLang="zh-CN" sz="24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endPar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pPr>
              <a:lnSpc>
                <a:spcPct val="150000"/>
              </a:lnSpc>
            </a:pPr>
            <a:endParaRPr lang="en-US" altLang="zh-CN" sz="2000" b="1" dirty="0" smtClean="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pPr>
              <a:lnSpc>
                <a:spcPct val="150000"/>
              </a:lnSpc>
              <a:buFont typeface="Wingdings" pitchFamily="2" charset="2"/>
              <a:buChar char="l"/>
            </a:pPr>
            <a:r>
              <a:rPr lang="zh-CN" altLang="en-US" sz="2400" b="1" dirty="0" smtClean="0"/>
              <a:t>品质异常发生时之应急处理方案拟定。</a:t>
            </a:r>
          </a:p>
          <a:p>
            <a:pPr>
              <a:lnSpc>
                <a:spcPct val="150000"/>
              </a:lnSpc>
              <a:buFont typeface="Wingdings" pitchFamily="2" charset="2"/>
              <a:buChar char="l"/>
            </a:pPr>
            <a:r>
              <a:rPr lang="zh-CN" altLang="en-US" sz="2400" b="1" dirty="0" smtClean="0"/>
              <a:t>对过程品质异常之分析与改善要求。</a:t>
            </a:r>
          </a:p>
          <a:p>
            <a:pPr>
              <a:lnSpc>
                <a:spcPct val="150000"/>
              </a:lnSpc>
              <a:buFont typeface="Wingdings" pitchFamily="2" charset="2"/>
              <a:buChar char="l"/>
            </a:pPr>
            <a:r>
              <a:rPr lang="zh-CN" altLang="en-US" sz="2400" b="1" dirty="0" smtClean="0"/>
              <a:t>对修理、返工作业方式定义。</a:t>
            </a:r>
          </a:p>
          <a:p>
            <a:pPr>
              <a:lnSpc>
                <a:spcPct val="150000"/>
              </a:lnSpc>
              <a:buFont typeface="Wingdings" pitchFamily="2" charset="2"/>
              <a:buChar char="l"/>
            </a:pPr>
            <a:r>
              <a:rPr lang="zh-CN" altLang="en-US" sz="2400" b="1" dirty="0" smtClean="0"/>
              <a:t>其他部门负责履行本部门的职责予以协助。</a:t>
            </a:r>
          </a:p>
        </p:txBody>
      </p:sp>
    </p:spTree>
    <p:extLst>
      <p:ext uri="{BB962C8B-B14F-4D97-AF65-F5344CB8AC3E}">
        <p14:creationId xmlns:p14="http://schemas.microsoft.com/office/powerpoint/2010/main" xmlns="" val="102753916"/>
      </p:ext>
    </p:extLst>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9E7965BD-BA7C-4284-B303-3DF26FF20985"/>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OUTPUT_FOLDER" val="C:\Users\Administrator\Desktop"/>
  <p:tag name="ISPRING_PRESENTATION_TITLE" val="bt074"/>
  <p:tag name="ISPRING_SCORM_ENDPOINT" val="&lt;endpoint&gt;&lt;enable&gt;0&lt;/enable&gt;&lt;lrs&gt;http://&lt;/lrs&gt;&lt;auth&gt;0&lt;/auth&gt;&lt;login&gt;&lt;/login&gt;&lt;password&gt;&lt;/password&gt;&lt;key&gt;&lt;/key&gt;&lt;name&gt;&lt;/name&gt;&lt;email&gt;&lt;/email&gt;&lt;/endpoint&gt;&#10;"/>
</p:tagLst>
</file>

<file path=ppt/tags/tag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3"/>
</p:tagLst>
</file>

<file path=ppt/tags/tag8.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9.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heme/theme1.xml><?xml version="1.0" encoding="utf-8"?>
<a:theme xmlns:a="http://schemas.openxmlformats.org/drawingml/2006/main" name="第一PPT，www.1ppt.com">
  <a:themeElements>
    <a:clrScheme name="自定义 19">
      <a:dk1>
        <a:sysClr val="windowText" lastClr="000000"/>
      </a:dk1>
      <a:lt1>
        <a:sysClr val="window" lastClr="FFFFFF"/>
      </a:lt1>
      <a:dk2>
        <a:srgbClr val="44546A"/>
      </a:dk2>
      <a:lt2>
        <a:srgbClr val="E7E6E6"/>
      </a:lt2>
      <a:accent1>
        <a:srgbClr val="424C80"/>
      </a:accent1>
      <a:accent2>
        <a:srgbClr val="424C80"/>
      </a:accent2>
      <a:accent3>
        <a:srgbClr val="424C80"/>
      </a:accent3>
      <a:accent4>
        <a:srgbClr val="424C80"/>
      </a:accent4>
      <a:accent5>
        <a:srgbClr val="424C80"/>
      </a:accent5>
      <a:accent6>
        <a:srgbClr val="424C80"/>
      </a:accent6>
      <a:hlink>
        <a:srgbClr val="424C80"/>
      </a:hlink>
      <a:folHlink>
        <a:srgbClr val="424C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900</Words>
  <Application>Microsoft Office PowerPoint</Application>
  <PresentationFormat>自定义</PresentationFormat>
  <Paragraphs>227</Paragraphs>
  <Slides>30</Slides>
  <Notes>30</Notes>
  <HiddenSlides>0</HiddenSlides>
  <MMClips>0</MMClips>
  <ScaleCrop>false</ScaleCrop>
  <HeadingPairs>
    <vt:vector size="4" baseType="variant">
      <vt:variant>
        <vt:lpstr>主题</vt:lpstr>
      </vt:variant>
      <vt:variant>
        <vt:i4>1</vt:i4>
      </vt:variant>
      <vt:variant>
        <vt:lpstr>幻灯片标题</vt:lpstr>
      </vt:variant>
      <vt:variant>
        <vt:i4>30</vt:i4>
      </vt:variant>
    </vt:vector>
  </HeadingPairs>
  <TitlesOfParts>
    <vt:vector size="31" baseType="lpstr">
      <vt:lpstr>第一PPT，www.1ppt.com</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简洁</dc:title>
  <dc:creator/>
  <cp:keywords>第一PPT模板网-WWW.1PPT.COM</cp:keywords>
  <cp:lastModifiedBy/>
  <cp:revision>1</cp:revision>
  <dcterms:created xsi:type="dcterms:W3CDTF">2016-11-08T16:03:18Z</dcterms:created>
  <dcterms:modified xsi:type="dcterms:W3CDTF">2018-08-06T03:09:17Z</dcterms:modified>
</cp:coreProperties>
</file>